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Lst>
  <p:sldSz cy="5143500" cx="9144000"/>
  <p:notesSz cx="6858000" cy="9144000"/>
  <p:embeddedFontLst>
    <p:embeddedFont>
      <p:font typeface="Montserrat"/>
      <p:regular r:id="rId19"/>
      <p:bold r:id="rId20"/>
      <p:italic r:id="rId21"/>
      <p:boldItalic r:id="rId22"/>
    </p:embeddedFont>
    <p:embeddedFont>
      <p:font typeface="Lexend"/>
      <p:regular r:id="rId23"/>
      <p:bold r:id="rId2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08F9BDFB-6600-4106-9BE3-0F6A88E47057}">
  <a:tblStyle styleId="{08F9BDFB-6600-4106-9BE3-0F6A88E47057}"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Montserrat-bold.fntdata"/><Relationship Id="rId11" Type="http://schemas.openxmlformats.org/officeDocument/2006/relationships/slide" Target="slides/slide5.xml"/><Relationship Id="rId22" Type="http://schemas.openxmlformats.org/officeDocument/2006/relationships/font" Target="fonts/Montserrat-boldItalic.fntdata"/><Relationship Id="rId10" Type="http://schemas.openxmlformats.org/officeDocument/2006/relationships/slide" Target="slides/slide4.xml"/><Relationship Id="rId21" Type="http://schemas.openxmlformats.org/officeDocument/2006/relationships/font" Target="fonts/Montserrat-italic.fntdata"/><Relationship Id="rId13" Type="http://schemas.openxmlformats.org/officeDocument/2006/relationships/slide" Target="slides/slide7.xml"/><Relationship Id="rId24" Type="http://schemas.openxmlformats.org/officeDocument/2006/relationships/font" Target="fonts/Lexend-bold.fntdata"/><Relationship Id="rId12" Type="http://schemas.openxmlformats.org/officeDocument/2006/relationships/slide" Target="slides/slide6.xml"/><Relationship Id="rId23" Type="http://schemas.openxmlformats.org/officeDocument/2006/relationships/font" Target="fonts/Lexend-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5" Type="http://schemas.openxmlformats.org/officeDocument/2006/relationships/slideMaster" Target="slideMasters/slideMaster1.xml"/><Relationship Id="rId19" Type="http://schemas.openxmlformats.org/officeDocument/2006/relationships/font" Target="fonts/Montserrat-regular.fntdata"/><Relationship Id="rId6" Type="http://schemas.openxmlformats.org/officeDocument/2006/relationships/notesMaster" Target="notesMasters/notesMaster1.xml"/><Relationship Id="rId18" Type="http://schemas.openxmlformats.org/officeDocument/2006/relationships/slide" Target="slides/slide12.xml"/><Relationship Id="rId7" Type="http://schemas.openxmlformats.org/officeDocument/2006/relationships/slide" Target="slides/slide1.xml"/><Relationship Id="rId8"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Leon</a:t>
            </a:r>
            <a:br>
              <a:rPr lang="en"/>
            </a:br>
            <a:r>
              <a:rPr lang="en"/>
              <a:t>Hi, we are Tiny Coders and welcome to the final presentation for our project: Sayyara</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2107481fd0d_2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2107481fd0d_2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Arkin</a:t>
            </a:r>
            <a:endParaRPr/>
          </a:p>
          <a:p>
            <a:pPr indent="-298450" lvl="0" marL="457200" rtl="0" algn="l">
              <a:spcBef>
                <a:spcPts val="0"/>
              </a:spcBef>
              <a:spcAft>
                <a:spcPts val="0"/>
              </a:spcAft>
              <a:buSzPts val="1100"/>
              <a:buChar char="-"/>
            </a:pPr>
            <a:r>
              <a:rPr lang="en"/>
              <a:t>Our development process made use of the Continuous Integration &amp; Continuous Delivery or Deployment model</a:t>
            </a:r>
            <a:endParaRPr/>
          </a:p>
          <a:p>
            <a:pPr indent="-298450" lvl="0" marL="457200" rtl="0" algn="l">
              <a:spcBef>
                <a:spcPts val="0"/>
              </a:spcBef>
              <a:spcAft>
                <a:spcPts val="0"/>
              </a:spcAft>
              <a:buSzPts val="1100"/>
              <a:buChar char="-"/>
            </a:pPr>
            <a:r>
              <a:rPr lang="en"/>
              <a:t>CICD is a way for us to work more efficiently and delivering updates to users as quickly as possible.</a:t>
            </a:r>
            <a:endParaRPr/>
          </a:p>
          <a:p>
            <a:pPr indent="-298450" lvl="0" marL="457200" rtl="0" algn="l">
              <a:spcBef>
                <a:spcPts val="0"/>
              </a:spcBef>
              <a:spcAft>
                <a:spcPts val="0"/>
              </a:spcAft>
              <a:buSzPts val="1100"/>
              <a:buChar char="-"/>
            </a:pPr>
            <a:r>
              <a:rPr lang="en"/>
              <a:t>To assist us in this process, we have a number of pipelines and automations,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2107481fd0d_2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2107481fd0d_2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226703e33e8_0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226703e33e8_0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226703e33e8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226703e33e8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Leon</a:t>
            </a:r>
            <a:br>
              <a:rPr lang="en"/>
            </a:br>
            <a:r>
              <a:rPr lang="en"/>
              <a:t>The team behind Sayyara is Arkin, Joy, Tim, and myself, Leon. This project was completed under the supervision of Nabeel.</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226703e33e8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226703e33e8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Joy</a:t>
            </a:r>
            <a:endParaRPr/>
          </a:p>
          <a:p>
            <a:pPr indent="0" lvl="0" marL="0" rtl="0" algn="l">
              <a:spcBef>
                <a:spcPts val="0"/>
              </a:spcBef>
              <a:spcAft>
                <a:spcPts val="0"/>
              </a:spcAft>
              <a:buClr>
                <a:schemeClr val="dk1"/>
              </a:buClr>
              <a:buSzPts val="1100"/>
              <a:buFont typeface="Arial"/>
              <a:buNone/>
            </a:pPr>
            <a:r>
              <a:rPr b="1" lang="en"/>
              <a:t>Imagine yourself as an auto repair shop owner. How do you find customers?</a:t>
            </a:r>
            <a:br>
              <a:rPr lang="en"/>
            </a:br>
            <a:r>
              <a:rPr lang="en"/>
              <a:t>- Well today, you likely</a:t>
            </a:r>
            <a:r>
              <a:rPr lang="en"/>
              <a:t> rely on word-of-mouth referrals as a main channel for acquiring new customers</a:t>
            </a:r>
            <a:endParaRPr/>
          </a:p>
          <a:p>
            <a:pPr indent="0" lvl="0" marL="0" rtl="0" algn="l">
              <a:spcBef>
                <a:spcPts val="0"/>
              </a:spcBef>
              <a:spcAft>
                <a:spcPts val="0"/>
              </a:spcAft>
              <a:buClr>
                <a:schemeClr val="dk1"/>
              </a:buClr>
              <a:buSzPts val="1100"/>
              <a:buFont typeface="Arial"/>
              <a:buNone/>
            </a:pPr>
            <a:r>
              <a:rPr b="1" lang="en"/>
              <a:t>And how much time do you spend on managing appointments, providing quotes, and on other time-consuming administrative tasks?</a:t>
            </a:r>
            <a:endParaRPr b="1"/>
          </a:p>
          <a:p>
            <a:pPr indent="0" lvl="0" marL="0" rtl="0" algn="l">
              <a:spcBef>
                <a:spcPts val="0"/>
              </a:spcBef>
              <a:spcAft>
                <a:spcPts val="0"/>
              </a:spcAft>
              <a:buNone/>
            </a:pPr>
            <a:r>
              <a:rPr lang="en"/>
              <a:t>- … (pause)... Probably more than you’d like, and I’m sure you’d rather be spending time fixing cars and making money. As an </a:t>
            </a:r>
            <a:r>
              <a:rPr lang="en"/>
              <a:t>independent auto repair shop,</a:t>
            </a:r>
            <a:br>
              <a:rPr lang="en"/>
            </a:br>
            <a:r>
              <a:rPr lang="en"/>
              <a:t>It may be difficult to compete with larger repair shops who have dedicated systems and teams in place for managing all of this.</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b="1" lang="en"/>
              <a:t>On the other hand, imagine yourself as a </a:t>
            </a:r>
            <a:r>
              <a:rPr b="1" lang="en"/>
              <a:t>customer</a:t>
            </a:r>
            <a:r>
              <a:rPr b="1" lang="en"/>
              <a:t>. How do you find auto repair shops or services?</a:t>
            </a:r>
            <a:endParaRPr b="1"/>
          </a:p>
          <a:p>
            <a:pPr indent="0" lvl="0" marL="0" rtl="0" algn="l">
              <a:spcBef>
                <a:spcPts val="0"/>
              </a:spcBef>
              <a:spcAft>
                <a:spcPts val="0"/>
              </a:spcAft>
              <a:buClr>
                <a:schemeClr val="dk1"/>
              </a:buClr>
              <a:buSzPts val="1100"/>
              <a:buFont typeface="Arial"/>
              <a:buNone/>
            </a:pPr>
            <a:r>
              <a:rPr lang="en"/>
              <a:t>- </a:t>
            </a:r>
            <a:r>
              <a:rPr lang="en"/>
              <a:t>Currently, one of the only ways to compare repair shops is by manually searching, for example on Google, and reaching out to or visiting</a:t>
            </a:r>
            <a:endParaRPr/>
          </a:p>
          <a:p>
            <a:pPr indent="0" lvl="0" marL="0" rtl="0" algn="l">
              <a:spcBef>
                <a:spcPts val="0"/>
              </a:spcBef>
              <a:spcAft>
                <a:spcPts val="0"/>
              </a:spcAft>
              <a:buClr>
                <a:schemeClr val="dk1"/>
              </a:buClr>
              <a:buSzPts val="1100"/>
              <a:buFont typeface="Arial"/>
              <a:buNone/>
            </a:pPr>
            <a:r>
              <a:rPr lang="en"/>
              <a:t>repair shops one-by-one. You can probably imagine or know from experience that this process can be repetitive </a:t>
            </a:r>
            <a:br>
              <a:rPr lang="en"/>
            </a:br>
            <a:r>
              <a:rPr lang="en"/>
              <a:t>and time-consuming.</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226703e33e8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226703e33e8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Joy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Sayyara provides a solution to all these </a:t>
            </a:r>
            <a:r>
              <a:rPr lang="en"/>
              <a:t>problems. Sayyara is a Progressive Web Application which acts as an end-to-end platform for both vehicle owners and independent auto repair shops. Using Sayyara, vehicle owners and auto repair shops can more easily connect and interact throughout the entire auto repair process, and all in one place.</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226703e33e8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226703e33e8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Leon</a:t>
            </a:r>
            <a:endParaRPr/>
          </a:p>
          <a:p>
            <a:pPr indent="0" lvl="0" marL="0" rtl="0" algn="l">
              <a:spcBef>
                <a:spcPts val="0"/>
              </a:spcBef>
              <a:spcAft>
                <a:spcPts val="0"/>
              </a:spcAft>
              <a:buNone/>
            </a:pPr>
            <a:r>
              <a:rPr lang="en"/>
              <a:t>Sayyara offers a comprehensive set of features which makes it easy for vehicle owners to discover and find the right auto repair shop and service for them.</a:t>
            </a:r>
            <a:endParaRPr/>
          </a:p>
          <a:p>
            <a:pPr indent="-298450" lvl="0" marL="457200" rtl="0" algn="l">
              <a:spcBef>
                <a:spcPts val="0"/>
              </a:spcBef>
              <a:spcAft>
                <a:spcPts val="0"/>
              </a:spcAft>
              <a:buSzPts val="1100"/>
              <a:buChar char="●"/>
            </a:pPr>
            <a:r>
              <a:rPr lang="en"/>
              <a:t>On the platform, customers can view shop profiles, where they can find relevant information such as hours of operation, contact information, and services offered by the shop</a:t>
            </a:r>
            <a:endParaRPr/>
          </a:p>
          <a:p>
            <a:pPr indent="-298450" lvl="0" marL="457200" rtl="0" algn="l">
              <a:spcBef>
                <a:spcPts val="0"/>
              </a:spcBef>
              <a:spcAft>
                <a:spcPts val="0"/>
              </a:spcAft>
              <a:buSzPts val="1100"/>
              <a:buChar char="●"/>
            </a:pPr>
            <a:r>
              <a:rPr lang="en"/>
              <a:t>C</a:t>
            </a:r>
            <a:r>
              <a:rPr lang="en"/>
              <a:t>ustomers</a:t>
            </a:r>
            <a:r>
              <a:rPr lang="en"/>
              <a:t> can also request live quotes to get estimates and to share additional information with the shop</a:t>
            </a:r>
            <a:endParaRPr/>
          </a:p>
          <a:p>
            <a:pPr indent="-298450" lvl="0" marL="457200" rtl="0" algn="l">
              <a:spcBef>
                <a:spcPts val="0"/>
              </a:spcBef>
              <a:spcAft>
                <a:spcPts val="0"/>
              </a:spcAft>
              <a:buSzPts val="1100"/>
              <a:buChar char="●"/>
            </a:pPr>
            <a:r>
              <a:rPr lang="en"/>
              <a:t>They can create, view, and manage service requests</a:t>
            </a:r>
            <a:endParaRPr/>
          </a:p>
          <a:p>
            <a:pPr indent="-298450" lvl="0" marL="457200" rtl="0" algn="l">
              <a:spcBef>
                <a:spcPts val="0"/>
              </a:spcBef>
              <a:spcAft>
                <a:spcPts val="0"/>
              </a:spcAft>
              <a:buSzPts val="1100"/>
              <a:buChar char="●"/>
            </a:pPr>
            <a:r>
              <a:rPr lang="en"/>
              <a:t>And also keep up-to-date on the service status and additional details by viewing the work order </a:t>
            </a:r>
            <a:endParaRPr/>
          </a:p>
          <a:p>
            <a:pPr indent="0" lvl="0" marL="4572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2107481fd0d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2107481fd0d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Sayyara is an all-in-one platform which offers a set of permission-based shop features</a:t>
            </a:r>
            <a:endParaRPr/>
          </a:p>
          <a:p>
            <a:pPr indent="0" lvl="0" marL="0" rtl="0" algn="l">
              <a:spcBef>
                <a:spcPts val="0"/>
              </a:spcBef>
              <a:spcAft>
                <a:spcPts val="0"/>
              </a:spcAft>
              <a:buNone/>
            </a:pPr>
            <a:r>
              <a:rPr lang="en"/>
              <a:t>This includes full permissions for the shop owner and limited permissions for employees to:</a:t>
            </a:r>
            <a:endParaRPr/>
          </a:p>
          <a:p>
            <a:pPr indent="-298450" lvl="0" marL="457200" rtl="0" algn="l">
              <a:spcBef>
                <a:spcPts val="0"/>
              </a:spcBef>
              <a:spcAft>
                <a:spcPts val="0"/>
              </a:spcAft>
              <a:buSzPts val="1100"/>
              <a:buChar char="-"/>
            </a:pPr>
            <a:r>
              <a:rPr lang="en"/>
              <a:t>Manage service requests</a:t>
            </a:r>
            <a:endParaRPr/>
          </a:p>
          <a:p>
            <a:pPr indent="-298450" lvl="0" marL="457200" rtl="0" algn="l">
              <a:spcBef>
                <a:spcPts val="0"/>
              </a:spcBef>
              <a:spcAft>
                <a:spcPts val="0"/>
              </a:spcAft>
              <a:buSzPts val="1100"/>
              <a:buChar char="-"/>
            </a:pPr>
            <a:r>
              <a:rPr lang="en"/>
              <a:t>Manage work orders</a:t>
            </a:r>
            <a:endParaRPr/>
          </a:p>
          <a:p>
            <a:pPr indent="-298450" lvl="0" marL="457200" rtl="0" algn="l">
              <a:spcBef>
                <a:spcPts val="0"/>
              </a:spcBef>
              <a:spcAft>
                <a:spcPts val="0"/>
              </a:spcAft>
              <a:buSzPts val="1100"/>
              <a:buChar char="-"/>
            </a:pPr>
            <a:r>
              <a:rPr lang="en"/>
              <a:t>Interact with customers through the live quote system</a:t>
            </a:r>
            <a:endParaRPr/>
          </a:p>
          <a:p>
            <a:pPr indent="-298450" lvl="0" marL="457200" rtl="0" algn="l">
              <a:spcBef>
                <a:spcPts val="0"/>
              </a:spcBef>
              <a:spcAft>
                <a:spcPts val="0"/>
              </a:spcAft>
              <a:buSzPts val="1100"/>
              <a:buChar char="-"/>
            </a:pPr>
            <a:r>
              <a:rPr lang="en"/>
              <a:t>Manage services &amp; parts</a:t>
            </a:r>
            <a:endParaRPr/>
          </a:p>
          <a:p>
            <a:pPr indent="-298450" lvl="0" marL="457200" rtl="0" algn="l">
              <a:spcBef>
                <a:spcPts val="0"/>
              </a:spcBef>
              <a:spcAft>
                <a:spcPts val="0"/>
              </a:spcAft>
              <a:buSzPts val="1100"/>
              <a:buChar char="-"/>
            </a:pPr>
            <a:r>
              <a:rPr lang="en"/>
              <a:t>Manage their shop profile</a:t>
            </a:r>
            <a:endParaRPr/>
          </a:p>
          <a:p>
            <a:pPr indent="-298450" lvl="0" marL="457200" rtl="0" algn="l">
              <a:spcBef>
                <a:spcPts val="0"/>
              </a:spcBef>
              <a:spcAft>
                <a:spcPts val="0"/>
              </a:spcAft>
              <a:buSzPts val="1100"/>
              <a:buChar char="-"/>
            </a:pPr>
            <a:r>
              <a:rPr lang="en"/>
              <a:t>Manage shop employees</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226703e33e8_0_2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226703e33e8_0_2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Tim</a:t>
            </a:r>
            <a:br>
              <a:rPr lang="en"/>
            </a:br>
            <a:r>
              <a:rPr lang="en"/>
              <a:t>Now we will do a live demo of the application</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2107481fd0d_2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2107481fd0d_2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Arkin</a:t>
            </a:r>
            <a:endParaRPr/>
          </a:p>
          <a:p>
            <a:pPr indent="-298450" lvl="0" marL="457200" rtl="0" algn="l">
              <a:spcBef>
                <a:spcPts val="0"/>
              </a:spcBef>
              <a:spcAft>
                <a:spcPts val="0"/>
              </a:spcAft>
              <a:buSzPts val="1100"/>
              <a:buChar char="-"/>
            </a:pPr>
            <a:r>
              <a:rPr lang="en"/>
              <a:t>Over the past 8 months, we have been building this app using the engineering design process we have learned throughout our program</a:t>
            </a:r>
            <a:endParaRPr/>
          </a:p>
          <a:p>
            <a:pPr indent="-298450" lvl="0" marL="457200" rtl="0" algn="l">
              <a:spcBef>
                <a:spcPts val="0"/>
              </a:spcBef>
              <a:spcAft>
                <a:spcPts val="0"/>
              </a:spcAft>
              <a:buSzPts val="1100"/>
              <a:buChar char="-"/>
            </a:pPr>
            <a:r>
              <a:rPr lang="en"/>
              <a:t>We have been building this app using an iterative style, where we continuously go back and upgrade</a:t>
            </a:r>
            <a:endParaRPr/>
          </a:p>
          <a:p>
            <a:pPr indent="-298450" lvl="0" marL="457200" rtl="0" algn="l">
              <a:spcBef>
                <a:spcPts val="0"/>
              </a:spcBef>
              <a:spcAft>
                <a:spcPts val="0"/>
              </a:spcAft>
              <a:buSzPts val="1100"/>
              <a:buChar char="-"/>
            </a:pPr>
            <a:r>
              <a:rPr lang="en"/>
              <a:t>Part of this, was going and getting feedback from our supervisor, real mechanics, and performing usability surveys</a:t>
            </a:r>
            <a:endParaRPr/>
          </a:p>
          <a:p>
            <a:pPr indent="-298450" lvl="0" marL="457200" rtl="0" algn="l">
              <a:spcBef>
                <a:spcPts val="0"/>
              </a:spcBef>
              <a:spcAft>
                <a:spcPts val="0"/>
              </a:spcAft>
              <a:buSzPts val="1100"/>
              <a:buChar char="-"/>
            </a:pPr>
            <a:r>
              <a:rPr lang="en"/>
              <a:t>We would take this feedback, iterate based on the feedback, and repeat the process</a:t>
            </a:r>
            <a:endParaRPr/>
          </a:p>
          <a:p>
            <a:pPr indent="-298450" lvl="0" marL="457200" rtl="0" algn="l">
              <a:spcBef>
                <a:spcPts val="0"/>
              </a:spcBef>
              <a:spcAft>
                <a:spcPts val="0"/>
              </a:spcAft>
              <a:buSzPts val="1100"/>
              <a:buChar char="-"/>
            </a:pPr>
            <a:r>
              <a:rPr lang="en"/>
              <a:t>For example, a feature that requested was to have clickable links on a shop profile’s contact details</a:t>
            </a:r>
            <a:endParaRPr/>
          </a:p>
          <a:p>
            <a:pPr indent="-298450" lvl="0" marL="457200" rtl="0" algn="l">
              <a:spcBef>
                <a:spcPts val="0"/>
              </a:spcBef>
              <a:spcAft>
                <a:spcPts val="0"/>
              </a:spcAft>
              <a:buSzPts val="1100"/>
              <a:buChar char="-"/>
            </a:pPr>
            <a:r>
              <a:rPr lang="en"/>
              <a:t>We also fixed minor bugs brought up during the feedback process</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227f3fb860b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227f3fb860b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Arkin</a:t>
            </a:r>
            <a:endParaRPr/>
          </a:p>
          <a:p>
            <a:pPr indent="-298450" lvl="0" marL="457200" rtl="0" algn="l">
              <a:spcBef>
                <a:spcPts val="0"/>
              </a:spcBef>
              <a:spcAft>
                <a:spcPts val="0"/>
              </a:spcAft>
              <a:buSzPts val="1100"/>
              <a:buChar char="-"/>
            </a:pPr>
            <a:r>
              <a:rPr lang="en"/>
              <a:t>We have used a lot of different technologies to build this app</a:t>
            </a:r>
            <a:endParaRPr/>
          </a:p>
          <a:p>
            <a:pPr indent="-298450" lvl="0" marL="457200" rtl="0" algn="l">
              <a:spcBef>
                <a:spcPts val="0"/>
              </a:spcBef>
              <a:spcAft>
                <a:spcPts val="0"/>
              </a:spcAft>
              <a:buSzPts val="1100"/>
              <a:buChar char="-"/>
            </a:pPr>
            <a:r>
              <a:rPr lang="en"/>
              <a:t>To get technical for a </a:t>
            </a:r>
            <a:r>
              <a:rPr lang="en"/>
              <a:t>moment, we used:</a:t>
            </a:r>
            <a:endParaRPr/>
          </a:p>
          <a:p>
            <a:pPr indent="-298450" lvl="1" marL="914400" rtl="0" algn="l">
              <a:spcBef>
                <a:spcPts val="0"/>
              </a:spcBef>
              <a:spcAft>
                <a:spcPts val="0"/>
              </a:spcAft>
              <a:buSzPts val="1100"/>
              <a:buChar char="-"/>
            </a:pPr>
            <a:r>
              <a:rPr lang="en"/>
              <a:t>Next.js, a React framework, to build the website</a:t>
            </a:r>
            <a:endParaRPr/>
          </a:p>
          <a:p>
            <a:pPr indent="-298450" lvl="1" marL="914400" rtl="0" algn="l">
              <a:spcBef>
                <a:spcPts val="0"/>
              </a:spcBef>
              <a:spcAft>
                <a:spcPts val="0"/>
              </a:spcAft>
              <a:buSzPts val="1100"/>
              <a:buChar char="-"/>
            </a:pPr>
            <a:r>
              <a:rPr lang="en"/>
              <a:t>Out location services are power by Bing Maps</a:t>
            </a:r>
            <a:endParaRPr/>
          </a:p>
          <a:p>
            <a:pPr indent="-298450" lvl="1" marL="914400" rtl="0" algn="l">
              <a:spcBef>
                <a:spcPts val="0"/>
              </a:spcBef>
              <a:spcAft>
                <a:spcPts val="0"/>
              </a:spcAft>
              <a:buSzPts val="1100"/>
              <a:buChar char="-"/>
            </a:pPr>
            <a:r>
              <a:rPr lang="en"/>
              <a:t>Our source code is hosted on GitHub</a:t>
            </a:r>
            <a:endParaRPr/>
          </a:p>
          <a:p>
            <a:pPr indent="-298450" lvl="1" marL="914400" rtl="0" algn="l">
              <a:spcBef>
                <a:spcPts val="0"/>
              </a:spcBef>
              <a:spcAft>
                <a:spcPts val="0"/>
              </a:spcAft>
              <a:buSzPts val="1100"/>
              <a:buChar char="-"/>
            </a:pPr>
            <a:r>
              <a:rPr lang="en"/>
              <a:t>Our website is deploy on Vercel’s platform</a:t>
            </a:r>
            <a:endParaRPr/>
          </a:p>
          <a:p>
            <a:pPr indent="-298450" lvl="1" marL="914400" rtl="0" algn="l">
              <a:spcBef>
                <a:spcPts val="0"/>
              </a:spcBef>
              <a:spcAft>
                <a:spcPts val="0"/>
              </a:spcAft>
              <a:buSzPts val="1100"/>
              <a:buChar char="-"/>
            </a:pPr>
            <a:r>
              <a:rPr lang="en"/>
              <a:t>Our database is MySQL hosted on PlanetScale</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33.png"/><Relationship Id="rId4" Type="http://schemas.openxmlformats.org/officeDocument/2006/relationships/image" Target="../media/image7.png"/><Relationship Id="rId5"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7.png"/><Relationship Id="rId4" Type="http://schemas.openxmlformats.org/officeDocument/2006/relationships/image" Target="../media/image3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jpg"/><Relationship Id="rId4" Type="http://schemas.openxmlformats.org/officeDocument/2006/relationships/image" Target="../media/image8.jpg"/><Relationship Id="rId9" Type="http://schemas.openxmlformats.org/officeDocument/2006/relationships/image" Target="../media/image3.png"/><Relationship Id="rId5" Type="http://schemas.openxmlformats.org/officeDocument/2006/relationships/image" Target="../media/image36.jpg"/><Relationship Id="rId6" Type="http://schemas.openxmlformats.org/officeDocument/2006/relationships/image" Target="../media/image5.jpg"/><Relationship Id="rId7" Type="http://schemas.openxmlformats.org/officeDocument/2006/relationships/image" Target="../media/image20.png"/><Relationship Id="rId8" Type="http://schemas.openxmlformats.org/officeDocument/2006/relationships/image" Target="../media/image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0.png"/><Relationship Id="rId4" Type="http://schemas.openxmlformats.org/officeDocument/2006/relationships/image" Target="../media/image6.png"/><Relationship Id="rId9" Type="http://schemas.openxmlformats.org/officeDocument/2006/relationships/image" Target="../media/image4.png"/><Relationship Id="rId5" Type="http://schemas.openxmlformats.org/officeDocument/2006/relationships/image" Target="../media/image7.png"/><Relationship Id="rId6" Type="http://schemas.openxmlformats.org/officeDocument/2006/relationships/image" Target="../media/image32.png"/><Relationship Id="rId7" Type="http://schemas.openxmlformats.org/officeDocument/2006/relationships/image" Target="../media/image13.png"/><Relationship Id="rId8" Type="http://schemas.openxmlformats.org/officeDocument/2006/relationships/image" Target="../media/image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7.png"/><Relationship Id="rId4" Type="http://schemas.openxmlformats.org/officeDocument/2006/relationships/image" Target="../media/image2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1.png"/><Relationship Id="rId4" Type="http://schemas.openxmlformats.org/officeDocument/2006/relationships/image" Target="../media/image15.png"/><Relationship Id="rId5" Type="http://schemas.openxmlformats.org/officeDocument/2006/relationships/image" Target="../media/image7.png"/><Relationship Id="rId6" Type="http://schemas.openxmlformats.org/officeDocument/2006/relationships/image" Target="../media/image1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25.png"/><Relationship Id="rId4" Type="http://schemas.openxmlformats.org/officeDocument/2006/relationships/image" Target="../media/image22.png"/><Relationship Id="rId5" Type="http://schemas.openxmlformats.org/officeDocument/2006/relationships/image" Target="../media/image7.png"/><Relationship Id="rId6" Type="http://schemas.openxmlformats.org/officeDocument/2006/relationships/image" Target="../media/image16.png"/><Relationship Id="rId7" Type="http://schemas.openxmlformats.org/officeDocument/2006/relationships/image" Target="../media/image2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24.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11" Type="http://schemas.openxmlformats.org/officeDocument/2006/relationships/image" Target="../media/image21.png"/><Relationship Id="rId10" Type="http://schemas.openxmlformats.org/officeDocument/2006/relationships/image" Target="../media/image27.png"/><Relationship Id="rId13" Type="http://schemas.openxmlformats.org/officeDocument/2006/relationships/image" Target="../media/image26.png"/><Relationship Id="rId12" Type="http://schemas.openxmlformats.org/officeDocument/2006/relationships/image" Target="../media/image34.png"/><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23.png"/><Relationship Id="rId4" Type="http://schemas.openxmlformats.org/officeDocument/2006/relationships/image" Target="../media/image7.png"/><Relationship Id="rId9" Type="http://schemas.openxmlformats.org/officeDocument/2006/relationships/image" Target="../media/image30.png"/><Relationship Id="rId14" Type="http://schemas.openxmlformats.org/officeDocument/2006/relationships/image" Target="../media/image31.png"/><Relationship Id="rId5" Type="http://schemas.openxmlformats.org/officeDocument/2006/relationships/image" Target="../media/image14.png"/><Relationship Id="rId6" Type="http://schemas.openxmlformats.org/officeDocument/2006/relationships/image" Target="../media/image18.png"/><Relationship Id="rId7" Type="http://schemas.openxmlformats.org/officeDocument/2006/relationships/image" Target="../media/image12.png"/><Relationship Id="rId8"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nvSpPr>
        <p:spPr>
          <a:xfrm>
            <a:off x="4070675" y="106050"/>
            <a:ext cx="45483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chemeClr val="lt1"/>
                </a:solidFill>
                <a:latin typeface="Lexend"/>
                <a:ea typeface="Lexend"/>
                <a:cs typeface="Lexend"/>
                <a:sym typeface="Lexend"/>
              </a:rPr>
              <a:t>SFWRENG 4G06 | Final Presentation</a:t>
            </a:r>
            <a:endParaRPr sz="1800">
              <a:solidFill>
                <a:schemeClr val="lt1"/>
              </a:solidFill>
              <a:latin typeface="Lexend"/>
              <a:ea typeface="Lexend"/>
              <a:cs typeface="Lexend"/>
              <a:sym typeface="Lexend"/>
            </a:endParaRPr>
          </a:p>
        </p:txBody>
      </p:sp>
      <p:sp>
        <p:nvSpPr>
          <p:cNvPr id="55" name="Google Shape;55;p13"/>
          <p:cNvSpPr/>
          <p:nvPr/>
        </p:nvSpPr>
        <p:spPr>
          <a:xfrm flipH="1" rot="10272660">
            <a:off x="6284758" y="-678053"/>
            <a:ext cx="4688076" cy="2777200"/>
          </a:xfrm>
          <a:custGeom>
            <a:rect b="b" l="l" r="r" t="t"/>
            <a:pathLst>
              <a:path extrusionOk="0" h="163053" w="275243">
                <a:moveTo>
                  <a:pt x="201254" y="0"/>
                </a:moveTo>
                <a:cubicBezTo>
                  <a:pt x="198902" y="0"/>
                  <a:pt x="196530" y="193"/>
                  <a:pt x="194136" y="606"/>
                </a:cubicBezTo>
                <a:cubicBezTo>
                  <a:pt x="167810" y="5138"/>
                  <a:pt x="136105" y="19221"/>
                  <a:pt x="129298" y="47821"/>
                </a:cubicBezTo>
                <a:cubicBezTo>
                  <a:pt x="127330" y="56163"/>
                  <a:pt x="127853" y="64956"/>
                  <a:pt x="125741" y="73262"/>
                </a:cubicBezTo>
                <a:cubicBezTo>
                  <a:pt x="120216" y="95037"/>
                  <a:pt x="98206" y="108452"/>
                  <a:pt x="76773" y="115169"/>
                </a:cubicBezTo>
                <a:cubicBezTo>
                  <a:pt x="59133" y="120694"/>
                  <a:pt x="40337" y="123457"/>
                  <a:pt x="24304" y="132665"/>
                </a:cubicBezTo>
                <a:cubicBezTo>
                  <a:pt x="12820" y="139255"/>
                  <a:pt x="2944" y="150594"/>
                  <a:pt x="1" y="163053"/>
                </a:cubicBezTo>
                <a:lnTo>
                  <a:pt x="275242" y="163053"/>
                </a:lnTo>
                <a:lnTo>
                  <a:pt x="275242" y="35778"/>
                </a:lnTo>
                <a:cubicBezTo>
                  <a:pt x="273220" y="34767"/>
                  <a:pt x="271198" y="33720"/>
                  <a:pt x="269211" y="32655"/>
                </a:cubicBezTo>
                <a:cubicBezTo>
                  <a:pt x="248547" y="21457"/>
                  <a:pt x="226060" y="0"/>
                  <a:pt x="201254" y="0"/>
                </a:cubicBezTo>
                <a:close/>
              </a:path>
            </a:pathLst>
          </a:custGeom>
          <a:solidFill>
            <a:srgbClr val="436188"/>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6" name="Google Shape;56;p13"/>
          <p:cNvPicPr preferRelativeResize="0"/>
          <p:nvPr/>
        </p:nvPicPr>
        <p:blipFill>
          <a:blip r:embed="rId3">
            <a:alphaModFix/>
          </a:blip>
          <a:stretch>
            <a:fillRect/>
          </a:stretch>
        </p:blipFill>
        <p:spPr>
          <a:xfrm>
            <a:off x="1676638" y="1651775"/>
            <a:ext cx="5790725" cy="1589049"/>
          </a:xfrm>
          <a:prstGeom prst="rect">
            <a:avLst/>
          </a:prstGeom>
          <a:noFill/>
          <a:ln>
            <a:noFill/>
          </a:ln>
        </p:spPr>
      </p:pic>
      <p:sp>
        <p:nvSpPr>
          <p:cNvPr id="57" name="Google Shape;57;p13"/>
          <p:cNvSpPr txBox="1"/>
          <p:nvPr/>
        </p:nvSpPr>
        <p:spPr>
          <a:xfrm>
            <a:off x="282125" y="282125"/>
            <a:ext cx="4167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58" name="Google Shape;58;p13"/>
          <p:cNvSpPr txBox="1"/>
          <p:nvPr/>
        </p:nvSpPr>
        <p:spPr>
          <a:xfrm>
            <a:off x="2488500" y="106050"/>
            <a:ext cx="4167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Montserrat"/>
                <a:ea typeface="Montserrat"/>
                <a:cs typeface="Montserrat"/>
                <a:sym typeface="Montserrat"/>
              </a:rPr>
              <a:t>SFWRENG 4G06 | Final Demonstration</a:t>
            </a:r>
            <a:endParaRPr b="1">
              <a:latin typeface="Montserrat"/>
              <a:ea typeface="Montserrat"/>
              <a:cs typeface="Montserrat"/>
              <a:sym typeface="Montserrat"/>
            </a:endParaRPr>
          </a:p>
        </p:txBody>
      </p:sp>
      <p:sp>
        <p:nvSpPr>
          <p:cNvPr id="59" name="Google Shape;59;p13"/>
          <p:cNvSpPr txBox="1"/>
          <p:nvPr/>
        </p:nvSpPr>
        <p:spPr>
          <a:xfrm>
            <a:off x="2488500" y="3288450"/>
            <a:ext cx="4167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Montserrat"/>
                <a:ea typeface="Montserrat"/>
                <a:cs typeface="Montserrat"/>
                <a:sym typeface="Montserrat"/>
              </a:rPr>
              <a:t>Group 3 | Tiny Coders</a:t>
            </a:r>
            <a:endParaRPr b="1">
              <a:latin typeface="Montserrat"/>
              <a:ea typeface="Montserrat"/>
              <a:cs typeface="Montserrat"/>
              <a:sym typeface="Montserrat"/>
            </a:endParaRPr>
          </a:p>
        </p:txBody>
      </p:sp>
      <p:sp>
        <p:nvSpPr>
          <p:cNvPr id="60" name="Google Shape;60;p13"/>
          <p:cNvSpPr/>
          <p:nvPr/>
        </p:nvSpPr>
        <p:spPr>
          <a:xfrm rot="-10112245">
            <a:off x="-381973" y="-966230"/>
            <a:ext cx="2706425" cy="2253631"/>
          </a:xfrm>
          <a:custGeom>
            <a:rect b="b" l="l" r="r" t="t"/>
            <a:pathLst>
              <a:path extrusionOk="0" h="195830" w="237196">
                <a:moveTo>
                  <a:pt x="182493" y="0"/>
                </a:moveTo>
                <a:cubicBezTo>
                  <a:pt x="160794" y="0"/>
                  <a:pt x="136857" y="13684"/>
                  <a:pt x="125770" y="46667"/>
                </a:cubicBezTo>
                <a:cubicBezTo>
                  <a:pt x="112501" y="86475"/>
                  <a:pt x="99703" y="101135"/>
                  <a:pt x="82683" y="101135"/>
                </a:cubicBezTo>
                <a:cubicBezTo>
                  <a:pt x="77764" y="101135"/>
                  <a:pt x="72494" y="99911"/>
                  <a:pt x="66757" y="97716"/>
                </a:cubicBezTo>
                <a:cubicBezTo>
                  <a:pt x="59909" y="95081"/>
                  <a:pt x="53433" y="93896"/>
                  <a:pt x="47460" y="93896"/>
                </a:cubicBezTo>
                <a:cubicBezTo>
                  <a:pt x="17332" y="93896"/>
                  <a:pt x="1" y="124030"/>
                  <a:pt x="12313" y="150071"/>
                </a:cubicBezTo>
                <a:cubicBezTo>
                  <a:pt x="19223" y="164795"/>
                  <a:pt x="29540" y="168076"/>
                  <a:pt x="41648" y="168076"/>
                </a:cubicBezTo>
                <a:cubicBezTo>
                  <a:pt x="51382" y="168076"/>
                  <a:pt x="62272" y="165955"/>
                  <a:pt x="73479" y="165955"/>
                </a:cubicBezTo>
                <a:cubicBezTo>
                  <a:pt x="86528" y="165955"/>
                  <a:pt x="100005" y="168830"/>
                  <a:pt x="112584" y="181275"/>
                </a:cubicBezTo>
                <a:cubicBezTo>
                  <a:pt x="123109" y="191650"/>
                  <a:pt x="135906" y="195830"/>
                  <a:pt x="148277" y="195830"/>
                </a:cubicBezTo>
                <a:cubicBezTo>
                  <a:pt x="168129" y="195830"/>
                  <a:pt x="186885" y="185066"/>
                  <a:pt x="193400" y="171875"/>
                </a:cubicBezTo>
                <a:cubicBezTo>
                  <a:pt x="213115" y="132315"/>
                  <a:pt x="187003" y="136231"/>
                  <a:pt x="220818" y="61420"/>
                </a:cubicBezTo>
                <a:cubicBezTo>
                  <a:pt x="237196" y="25134"/>
                  <a:pt x="211900" y="0"/>
                  <a:pt x="182493" y="0"/>
                </a:cubicBezTo>
                <a:close/>
              </a:path>
            </a:pathLst>
          </a:custGeom>
          <a:solidFill>
            <a:srgbClr val="69AD96"/>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13"/>
          <p:cNvSpPr/>
          <p:nvPr/>
        </p:nvSpPr>
        <p:spPr>
          <a:xfrm rot="-8470773">
            <a:off x="7342721" y="3320769"/>
            <a:ext cx="1971764" cy="2932586"/>
          </a:xfrm>
          <a:custGeom>
            <a:rect b="b" l="l" r="r" t="t"/>
            <a:pathLst>
              <a:path extrusionOk="0" h="153061" w="283176">
                <a:moveTo>
                  <a:pt x="168404" y="0"/>
                </a:moveTo>
                <a:cubicBezTo>
                  <a:pt x="157709" y="0"/>
                  <a:pt x="146666" y="1269"/>
                  <a:pt x="137470" y="1958"/>
                </a:cubicBezTo>
                <a:cubicBezTo>
                  <a:pt x="99769" y="4776"/>
                  <a:pt x="61970" y="14736"/>
                  <a:pt x="30657" y="36550"/>
                </a:cubicBezTo>
                <a:cubicBezTo>
                  <a:pt x="16422" y="46461"/>
                  <a:pt x="2915" y="60284"/>
                  <a:pt x="1336" y="77580"/>
                </a:cubicBezTo>
                <a:cubicBezTo>
                  <a:pt x="0" y="92204"/>
                  <a:pt x="7774" y="106560"/>
                  <a:pt x="18778" y="116301"/>
                </a:cubicBezTo>
                <a:cubicBezTo>
                  <a:pt x="29807" y="126043"/>
                  <a:pt x="43726" y="131800"/>
                  <a:pt x="57670" y="136415"/>
                </a:cubicBezTo>
                <a:cubicBezTo>
                  <a:pt x="91058" y="147472"/>
                  <a:pt x="125903" y="153060"/>
                  <a:pt x="160873" y="153060"/>
                </a:cubicBezTo>
                <a:cubicBezTo>
                  <a:pt x="176382" y="153060"/>
                  <a:pt x="191917" y="151961"/>
                  <a:pt x="207359" y="149752"/>
                </a:cubicBezTo>
                <a:cubicBezTo>
                  <a:pt x="222226" y="147614"/>
                  <a:pt x="237360" y="144286"/>
                  <a:pt x="249871" y="135929"/>
                </a:cubicBezTo>
                <a:cubicBezTo>
                  <a:pt x="275062" y="119095"/>
                  <a:pt x="283175" y="80398"/>
                  <a:pt x="265102" y="56057"/>
                </a:cubicBezTo>
                <a:cubicBezTo>
                  <a:pt x="255968" y="43789"/>
                  <a:pt x="242097" y="36137"/>
                  <a:pt x="229125" y="28024"/>
                </a:cubicBezTo>
                <a:cubicBezTo>
                  <a:pt x="217003" y="20420"/>
                  <a:pt x="204881" y="7643"/>
                  <a:pt x="191278" y="3027"/>
                </a:cubicBezTo>
                <a:cubicBezTo>
                  <a:pt x="184502" y="737"/>
                  <a:pt x="176554" y="0"/>
                  <a:pt x="168404" y="0"/>
                </a:cubicBezTo>
                <a:close/>
              </a:path>
            </a:pathLst>
          </a:custGeom>
          <a:solidFill>
            <a:srgbClr val="69AD96"/>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13"/>
          <p:cNvSpPr/>
          <p:nvPr/>
        </p:nvSpPr>
        <p:spPr>
          <a:xfrm rot="3678473">
            <a:off x="-2118991" y="2423734"/>
            <a:ext cx="6973552" cy="5362801"/>
          </a:xfrm>
          <a:custGeom>
            <a:rect b="b" l="l" r="r" t="t"/>
            <a:pathLst>
              <a:path extrusionOk="0" h="195830" w="237196">
                <a:moveTo>
                  <a:pt x="182493" y="0"/>
                </a:moveTo>
                <a:cubicBezTo>
                  <a:pt x="160794" y="0"/>
                  <a:pt x="136857" y="13684"/>
                  <a:pt x="125770" y="46667"/>
                </a:cubicBezTo>
                <a:cubicBezTo>
                  <a:pt x="112501" y="86475"/>
                  <a:pt x="99703" y="101135"/>
                  <a:pt x="82683" y="101135"/>
                </a:cubicBezTo>
                <a:cubicBezTo>
                  <a:pt x="77764" y="101135"/>
                  <a:pt x="72494" y="99911"/>
                  <a:pt x="66757" y="97716"/>
                </a:cubicBezTo>
                <a:cubicBezTo>
                  <a:pt x="59909" y="95081"/>
                  <a:pt x="53433" y="93896"/>
                  <a:pt x="47460" y="93896"/>
                </a:cubicBezTo>
                <a:cubicBezTo>
                  <a:pt x="17332" y="93896"/>
                  <a:pt x="1" y="124030"/>
                  <a:pt x="12313" y="150071"/>
                </a:cubicBezTo>
                <a:cubicBezTo>
                  <a:pt x="19223" y="164795"/>
                  <a:pt x="29540" y="168076"/>
                  <a:pt x="41648" y="168076"/>
                </a:cubicBezTo>
                <a:cubicBezTo>
                  <a:pt x="51382" y="168076"/>
                  <a:pt x="62272" y="165955"/>
                  <a:pt x="73479" y="165955"/>
                </a:cubicBezTo>
                <a:cubicBezTo>
                  <a:pt x="86528" y="165955"/>
                  <a:pt x="100005" y="168830"/>
                  <a:pt x="112584" y="181275"/>
                </a:cubicBezTo>
                <a:cubicBezTo>
                  <a:pt x="123109" y="191650"/>
                  <a:pt x="135906" y="195830"/>
                  <a:pt x="148277" y="195830"/>
                </a:cubicBezTo>
                <a:cubicBezTo>
                  <a:pt x="168129" y="195830"/>
                  <a:pt x="186885" y="185066"/>
                  <a:pt x="193400" y="171875"/>
                </a:cubicBezTo>
                <a:cubicBezTo>
                  <a:pt x="213115" y="132315"/>
                  <a:pt x="187003" y="136231"/>
                  <a:pt x="220818" y="61420"/>
                </a:cubicBezTo>
                <a:cubicBezTo>
                  <a:pt x="237196" y="25134"/>
                  <a:pt x="211900" y="0"/>
                  <a:pt x="182493" y="0"/>
                </a:cubicBezTo>
                <a:close/>
              </a:path>
            </a:pathLst>
          </a:custGeom>
          <a:solidFill>
            <a:srgbClr val="436188"/>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6188"/>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pic>
        <p:nvPicPr>
          <p:cNvPr id="183" name="Google Shape;183;p22"/>
          <p:cNvPicPr preferRelativeResize="0"/>
          <p:nvPr/>
        </p:nvPicPr>
        <p:blipFill>
          <a:blip r:embed="rId3">
            <a:alphaModFix/>
          </a:blip>
          <a:stretch>
            <a:fillRect/>
          </a:stretch>
        </p:blipFill>
        <p:spPr>
          <a:xfrm>
            <a:off x="785400" y="3108175"/>
            <a:ext cx="4298949" cy="1433000"/>
          </a:xfrm>
          <a:prstGeom prst="rect">
            <a:avLst/>
          </a:prstGeom>
          <a:noFill/>
          <a:ln>
            <a:noFill/>
          </a:ln>
        </p:spPr>
      </p:pic>
      <p:sp>
        <p:nvSpPr>
          <p:cNvPr id="184" name="Google Shape;184;p22"/>
          <p:cNvSpPr/>
          <p:nvPr/>
        </p:nvSpPr>
        <p:spPr>
          <a:xfrm rot="4416154">
            <a:off x="-1273387" y="3027165"/>
            <a:ext cx="4129737" cy="3332058"/>
          </a:xfrm>
          <a:custGeom>
            <a:rect b="b" l="l" r="r" t="t"/>
            <a:pathLst>
              <a:path extrusionOk="0" h="195830" w="237196">
                <a:moveTo>
                  <a:pt x="182493" y="0"/>
                </a:moveTo>
                <a:cubicBezTo>
                  <a:pt x="160794" y="0"/>
                  <a:pt x="136857" y="13684"/>
                  <a:pt x="125770" y="46667"/>
                </a:cubicBezTo>
                <a:cubicBezTo>
                  <a:pt x="112501" y="86475"/>
                  <a:pt x="99703" y="101135"/>
                  <a:pt x="82683" y="101135"/>
                </a:cubicBezTo>
                <a:cubicBezTo>
                  <a:pt x="77764" y="101135"/>
                  <a:pt x="72494" y="99911"/>
                  <a:pt x="66757" y="97716"/>
                </a:cubicBezTo>
                <a:cubicBezTo>
                  <a:pt x="59909" y="95081"/>
                  <a:pt x="53433" y="93896"/>
                  <a:pt x="47460" y="93896"/>
                </a:cubicBezTo>
                <a:cubicBezTo>
                  <a:pt x="17332" y="93896"/>
                  <a:pt x="1" y="124030"/>
                  <a:pt x="12313" y="150071"/>
                </a:cubicBezTo>
                <a:cubicBezTo>
                  <a:pt x="19223" y="164795"/>
                  <a:pt x="29540" y="168076"/>
                  <a:pt x="41648" y="168076"/>
                </a:cubicBezTo>
                <a:cubicBezTo>
                  <a:pt x="51382" y="168076"/>
                  <a:pt x="62272" y="165955"/>
                  <a:pt x="73479" y="165955"/>
                </a:cubicBezTo>
                <a:cubicBezTo>
                  <a:pt x="86528" y="165955"/>
                  <a:pt x="100005" y="168830"/>
                  <a:pt x="112584" y="181275"/>
                </a:cubicBezTo>
                <a:cubicBezTo>
                  <a:pt x="123109" y="191650"/>
                  <a:pt x="135906" y="195830"/>
                  <a:pt x="148277" y="195830"/>
                </a:cubicBezTo>
                <a:cubicBezTo>
                  <a:pt x="168129" y="195830"/>
                  <a:pt x="186885" y="185066"/>
                  <a:pt x="193400" y="171875"/>
                </a:cubicBezTo>
                <a:cubicBezTo>
                  <a:pt x="213115" y="132315"/>
                  <a:pt x="187003" y="136231"/>
                  <a:pt x="220818" y="61420"/>
                </a:cubicBezTo>
                <a:cubicBezTo>
                  <a:pt x="237196" y="25134"/>
                  <a:pt x="211900" y="0"/>
                  <a:pt x="182493" y="0"/>
                </a:cubicBezTo>
                <a:close/>
              </a:path>
            </a:pathLst>
          </a:custGeom>
          <a:solidFill>
            <a:srgbClr val="436188"/>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22"/>
          <p:cNvSpPr txBox="1"/>
          <p:nvPr/>
        </p:nvSpPr>
        <p:spPr>
          <a:xfrm>
            <a:off x="571500" y="217025"/>
            <a:ext cx="6207000" cy="6465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l">
              <a:spcBef>
                <a:spcPts val="0"/>
              </a:spcBef>
              <a:spcAft>
                <a:spcPts val="0"/>
              </a:spcAft>
              <a:buNone/>
            </a:pPr>
            <a:r>
              <a:rPr b="1" lang="en" sz="3000">
                <a:solidFill>
                  <a:schemeClr val="dk1"/>
                </a:solidFill>
                <a:latin typeface="Montserrat"/>
                <a:ea typeface="Montserrat"/>
                <a:cs typeface="Montserrat"/>
                <a:sym typeface="Montserrat"/>
              </a:rPr>
              <a:t>CI &amp; CD</a:t>
            </a:r>
            <a:endParaRPr b="1" sz="3000">
              <a:solidFill>
                <a:schemeClr val="dk1"/>
              </a:solidFill>
              <a:latin typeface="Montserrat"/>
              <a:ea typeface="Montserrat"/>
              <a:cs typeface="Montserrat"/>
              <a:sym typeface="Montserrat"/>
            </a:endParaRPr>
          </a:p>
        </p:txBody>
      </p:sp>
      <p:pic>
        <p:nvPicPr>
          <p:cNvPr id="186" name="Google Shape;186;p22"/>
          <p:cNvPicPr preferRelativeResize="0"/>
          <p:nvPr/>
        </p:nvPicPr>
        <p:blipFill>
          <a:blip r:embed="rId4">
            <a:alphaModFix/>
          </a:blip>
          <a:stretch>
            <a:fillRect/>
          </a:stretch>
        </p:blipFill>
        <p:spPr>
          <a:xfrm>
            <a:off x="8277225" y="4276753"/>
            <a:ext cx="866775" cy="866750"/>
          </a:xfrm>
          <a:prstGeom prst="rect">
            <a:avLst/>
          </a:prstGeom>
          <a:noFill/>
          <a:ln>
            <a:noFill/>
          </a:ln>
          <a:effectLst>
            <a:outerShdw blurRad="57150" rotWithShape="0" algn="bl" dir="5400000" dist="19050">
              <a:schemeClr val="dk1"/>
            </a:outerShdw>
          </a:effectLst>
        </p:spPr>
      </p:pic>
      <p:sp>
        <p:nvSpPr>
          <p:cNvPr id="187" name="Google Shape;187;p22"/>
          <p:cNvSpPr txBox="1"/>
          <p:nvPr/>
        </p:nvSpPr>
        <p:spPr>
          <a:xfrm>
            <a:off x="571500" y="969900"/>
            <a:ext cx="73572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000">
              <a:solidFill>
                <a:schemeClr val="dk1"/>
              </a:solidFill>
              <a:latin typeface="Montserrat"/>
              <a:ea typeface="Montserrat"/>
              <a:cs typeface="Montserrat"/>
              <a:sym typeface="Montserrat"/>
            </a:endParaRPr>
          </a:p>
        </p:txBody>
      </p:sp>
      <p:sp>
        <p:nvSpPr>
          <p:cNvPr id="188" name="Google Shape;188;p22"/>
          <p:cNvSpPr/>
          <p:nvPr/>
        </p:nvSpPr>
        <p:spPr>
          <a:xfrm rot="-6677813">
            <a:off x="6831590" y="-1013017"/>
            <a:ext cx="3376382" cy="2951564"/>
          </a:xfrm>
          <a:custGeom>
            <a:rect b="b" l="l" r="r" t="t"/>
            <a:pathLst>
              <a:path extrusionOk="0" h="195830" w="237196">
                <a:moveTo>
                  <a:pt x="182493" y="0"/>
                </a:moveTo>
                <a:cubicBezTo>
                  <a:pt x="160794" y="0"/>
                  <a:pt x="136857" y="13684"/>
                  <a:pt x="125770" y="46667"/>
                </a:cubicBezTo>
                <a:cubicBezTo>
                  <a:pt x="112501" y="86475"/>
                  <a:pt x="99703" y="101135"/>
                  <a:pt x="82683" y="101135"/>
                </a:cubicBezTo>
                <a:cubicBezTo>
                  <a:pt x="77764" y="101135"/>
                  <a:pt x="72494" y="99911"/>
                  <a:pt x="66757" y="97716"/>
                </a:cubicBezTo>
                <a:cubicBezTo>
                  <a:pt x="59909" y="95081"/>
                  <a:pt x="53433" y="93896"/>
                  <a:pt x="47460" y="93896"/>
                </a:cubicBezTo>
                <a:cubicBezTo>
                  <a:pt x="17332" y="93896"/>
                  <a:pt x="1" y="124030"/>
                  <a:pt x="12313" y="150071"/>
                </a:cubicBezTo>
                <a:cubicBezTo>
                  <a:pt x="19223" y="164795"/>
                  <a:pt x="29540" y="168076"/>
                  <a:pt x="41648" y="168076"/>
                </a:cubicBezTo>
                <a:cubicBezTo>
                  <a:pt x="51382" y="168076"/>
                  <a:pt x="62272" y="165955"/>
                  <a:pt x="73479" y="165955"/>
                </a:cubicBezTo>
                <a:cubicBezTo>
                  <a:pt x="86528" y="165955"/>
                  <a:pt x="100005" y="168830"/>
                  <a:pt x="112584" y="181275"/>
                </a:cubicBezTo>
                <a:cubicBezTo>
                  <a:pt x="123109" y="191650"/>
                  <a:pt x="135906" y="195830"/>
                  <a:pt x="148277" y="195830"/>
                </a:cubicBezTo>
                <a:cubicBezTo>
                  <a:pt x="168129" y="195830"/>
                  <a:pt x="186885" y="185066"/>
                  <a:pt x="193400" y="171875"/>
                </a:cubicBezTo>
                <a:cubicBezTo>
                  <a:pt x="213115" y="132315"/>
                  <a:pt x="187003" y="136231"/>
                  <a:pt x="220818" y="61420"/>
                </a:cubicBezTo>
                <a:cubicBezTo>
                  <a:pt x="237196" y="25134"/>
                  <a:pt x="211900" y="0"/>
                  <a:pt x="182493" y="0"/>
                </a:cubicBezTo>
                <a:close/>
              </a:path>
            </a:pathLst>
          </a:custGeom>
          <a:solidFill>
            <a:srgbClr val="69AD96"/>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89" name="Google Shape;189;p22"/>
          <p:cNvSpPr txBox="1"/>
          <p:nvPr/>
        </p:nvSpPr>
        <p:spPr>
          <a:xfrm>
            <a:off x="571500" y="969900"/>
            <a:ext cx="7357200" cy="203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solidFill>
                  <a:schemeClr val="dk1"/>
                </a:solidFill>
                <a:latin typeface="Montserrat"/>
                <a:ea typeface="Montserrat"/>
                <a:cs typeface="Montserrat"/>
                <a:sym typeface="Montserrat"/>
              </a:rPr>
              <a:t>Pipelining for:</a:t>
            </a:r>
            <a:endParaRPr sz="2000">
              <a:solidFill>
                <a:schemeClr val="dk1"/>
              </a:solidFill>
              <a:latin typeface="Montserrat"/>
              <a:ea typeface="Montserrat"/>
              <a:cs typeface="Montserrat"/>
              <a:sym typeface="Montserrat"/>
            </a:endParaRPr>
          </a:p>
          <a:p>
            <a:pPr indent="-355600" lvl="0" marL="457200" rtl="0" algn="l">
              <a:spcBef>
                <a:spcPts val="0"/>
              </a:spcBef>
              <a:spcAft>
                <a:spcPts val="0"/>
              </a:spcAft>
              <a:buClr>
                <a:schemeClr val="dk1"/>
              </a:buClr>
              <a:buSzPts val="2000"/>
              <a:buFont typeface="Montserrat"/>
              <a:buChar char="●"/>
            </a:pPr>
            <a:r>
              <a:rPr lang="en" sz="2000">
                <a:solidFill>
                  <a:schemeClr val="dk1"/>
                </a:solidFill>
                <a:latin typeface="Montserrat"/>
                <a:ea typeface="Montserrat"/>
                <a:cs typeface="Montserrat"/>
                <a:sym typeface="Montserrat"/>
              </a:rPr>
              <a:t>Building Documents (LaTeX →PDF)</a:t>
            </a:r>
            <a:endParaRPr sz="2000">
              <a:solidFill>
                <a:schemeClr val="dk1"/>
              </a:solidFill>
              <a:latin typeface="Montserrat"/>
              <a:ea typeface="Montserrat"/>
              <a:cs typeface="Montserrat"/>
              <a:sym typeface="Montserrat"/>
            </a:endParaRPr>
          </a:p>
          <a:p>
            <a:pPr indent="-355600" lvl="0" marL="457200" rtl="0" algn="l">
              <a:spcBef>
                <a:spcPts val="0"/>
              </a:spcBef>
              <a:spcAft>
                <a:spcPts val="0"/>
              </a:spcAft>
              <a:buClr>
                <a:schemeClr val="dk1"/>
              </a:buClr>
              <a:buSzPts val="2000"/>
              <a:buFont typeface="Montserrat"/>
              <a:buChar char="●"/>
            </a:pPr>
            <a:r>
              <a:rPr lang="en" sz="2000">
                <a:solidFill>
                  <a:schemeClr val="dk1"/>
                </a:solidFill>
                <a:latin typeface="Montserrat"/>
                <a:ea typeface="Montserrat"/>
                <a:cs typeface="Montserrat"/>
                <a:sym typeface="Montserrat"/>
              </a:rPr>
              <a:t>Unit &amp; Integration Tests</a:t>
            </a:r>
            <a:endParaRPr sz="2000">
              <a:solidFill>
                <a:schemeClr val="dk1"/>
              </a:solidFill>
              <a:latin typeface="Montserrat"/>
              <a:ea typeface="Montserrat"/>
              <a:cs typeface="Montserrat"/>
              <a:sym typeface="Montserrat"/>
            </a:endParaRPr>
          </a:p>
          <a:p>
            <a:pPr indent="-355600" lvl="0" marL="457200" rtl="0" algn="l">
              <a:spcBef>
                <a:spcPts val="0"/>
              </a:spcBef>
              <a:spcAft>
                <a:spcPts val="0"/>
              </a:spcAft>
              <a:buClr>
                <a:schemeClr val="dk1"/>
              </a:buClr>
              <a:buSzPts val="2000"/>
              <a:buFont typeface="Montserrat"/>
              <a:buChar char="●"/>
            </a:pPr>
            <a:r>
              <a:rPr lang="en" sz="2000">
                <a:solidFill>
                  <a:schemeClr val="dk1"/>
                </a:solidFill>
                <a:latin typeface="Montserrat"/>
                <a:ea typeface="Montserrat"/>
                <a:cs typeface="Montserrat"/>
                <a:sym typeface="Montserrat"/>
              </a:rPr>
              <a:t>Code Styling &amp; Quality</a:t>
            </a:r>
            <a:endParaRPr sz="2000">
              <a:solidFill>
                <a:schemeClr val="dk1"/>
              </a:solidFill>
              <a:latin typeface="Montserrat"/>
              <a:ea typeface="Montserrat"/>
              <a:cs typeface="Montserrat"/>
              <a:sym typeface="Montserrat"/>
            </a:endParaRPr>
          </a:p>
          <a:p>
            <a:pPr indent="0" lvl="0" marL="0" rtl="0" algn="l">
              <a:spcBef>
                <a:spcPts val="0"/>
              </a:spcBef>
              <a:spcAft>
                <a:spcPts val="0"/>
              </a:spcAft>
              <a:buNone/>
            </a:pPr>
            <a:r>
              <a:rPr lang="en" sz="2000">
                <a:solidFill>
                  <a:schemeClr val="dk1"/>
                </a:solidFill>
                <a:latin typeface="Montserrat"/>
                <a:ea typeface="Montserrat"/>
                <a:cs typeface="Montserrat"/>
                <a:sym typeface="Montserrat"/>
              </a:rPr>
              <a:t>Automatic Deployment:</a:t>
            </a:r>
            <a:endParaRPr sz="2000">
              <a:solidFill>
                <a:schemeClr val="dk1"/>
              </a:solidFill>
              <a:latin typeface="Montserrat"/>
              <a:ea typeface="Montserrat"/>
              <a:cs typeface="Montserrat"/>
              <a:sym typeface="Montserrat"/>
            </a:endParaRPr>
          </a:p>
          <a:p>
            <a:pPr indent="-355600" lvl="0" marL="457200" rtl="0" algn="l">
              <a:spcBef>
                <a:spcPts val="0"/>
              </a:spcBef>
              <a:spcAft>
                <a:spcPts val="0"/>
              </a:spcAft>
              <a:buClr>
                <a:schemeClr val="dk1"/>
              </a:buClr>
              <a:buSzPts val="2000"/>
              <a:buFont typeface="Montserrat"/>
              <a:buChar char="●"/>
            </a:pPr>
            <a:r>
              <a:rPr lang="en" sz="2000">
                <a:solidFill>
                  <a:schemeClr val="dk1"/>
                </a:solidFill>
                <a:latin typeface="Montserrat"/>
                <a:ea typeface="Montserrat"/>
                <a:cs typeface="Montserrat"/>
                <a:sym typeface="Montserrat"/>
              </a:rPr>
              <a:t>Deployment to Vercel</a:t>
            </a:r>
            <a:endParaRPr sz="2000">
              <a:solidFill>
                <a:schemeClr val="dk1"/>
              </a:solidFill>
              <a:latin typeface="Montserrat"/>
              <a:ea typeface="Montserrat"/>
              <a:cs typeface="Montserrat"/>
              <a:sym typeface="Montserrat"/>
            </a:endParaRPr>
          </a:p>
        </p:txBody>
      </p:sp>
      <p:pic>
        <p:nvPicPr>
          <p:cNvPr id="190" name="Google Shape;190;p22"/>
          <p:cNvPicPr preferRelativeResize="0"/>
          <p:nvPr/>
        </p:nvPicPr>
        <p:blipFill>
          <a:blip r:embed="rId5">
            <a:alphaModFix/>
          </a:blip>
          <a:stretch>
            <a:fillRect/>
          </a:stretch>
        </p:blipFill>
        <p:spPr>
          <a:xfrm>
            <a:off x="5167000" y="3515313"/>
            <a:ext cx="2701850" cy="6187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23"/>
          <p:cNvSpPr txBox="1"/>
          <p:nvPr/>
        </p:nvSpPr>
        <p:spPr>
          <a:xfrm>
            <a:off x="4070675" y="106050"/>
            <a:ext cx="45483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chemeClr val="lt1"/>
                </a:solidFill>
                <a:latin typeface="Lexend"/>
                <a:ea typeface="Lexend"/>
                <a:cs typeface="Lexend"/>
                <a:sym typeface="Lexend"/>
              </a:rPr>
              <a:t>SFWRENG 4G06 | Final Presentation</a:t>
            </a:r>
            <a:endParaRPr sz="1800">
              <a:solidFill>
                <a:schemeClr val="lt1"/>
              </a:solidFill>
              <a:latin typeface="Lexend"/>
              <a:ea typeface="Lexend"/>
              <a:cs typeface="Lexend"/>
              <a:sym typeface="Lexend"/>
            </a:endParaRPr>
          </a:p>
        </p:txBody>
      </p:sp>
      <p:sp>
        <p:nvSpPr>
          <p:cNvPr id="196" name="Google Shape;196;p23"/>
          <p:cNvSpPr/>
          <p:nvPr/>
        </p:nvSpPr>
        <p:spPr>
          <a:xfrm flipH="1" rot="10272660">
            <a:off x="6284758" y="-678053"/>
            <a:ext cx="4688076" cy="2777200"/>
          </a:xfrm>
          <a:custGeom>
            <a:rect b="b" l="l" r="r" t="t"/>
            <a:pathLst>
              <a:path extrusionOk="0" h="163053" w="275243">
                <a:moveTo>
                  <a:pt x="201254" y="0"/>
                </a:moveTo>
                <a:cubicBezTo>
                  <a:pt x="198902" y="0"/>
                  <a:pt x="196530" y="193"/>
                  <a:pt x="194136" y="606"/>
                </a:cubicBezTo>
                <a:cubicBezTo>
                  <a:pt x="167810" y="5138"/>
                  <a:pt x="136105" y="19221"/>
                  <a:pt x="129298" y="47821"/>
                </a:cubicBezTo>
                <a:cubicBezTo>
                  <a:pt x="127330" y="56163"/>
                  <a:pt x="127853" y="64956"/>
                  <a:pt x="125741" y="73262"/>
                </a:cubicBezTo>
                <a:cubicBezTo>
                  <a:pt x="120216" y="95037"/>
                  <a:pt x="98206" y="108452"/>
                  <a:pt x="76773" y="115169"/>
                </a:cubicBezTo>
                <a:cubicBezTo>
                  <a:pt x="59133" y="120694"/>
                  <a:pt x="40337" y="123457"/>
                  <a:pt x="24304" y="132665"/>
                </a:cubicBezTo>
                <a:cubicBezTo>
                  <a:pt x="12820" y="139255"/>
                  <a:pt x="2944" y="150594"/>
                  <a:pt x="1" y="163053"/>
                </a:cubicBezTo>
                <a:lnTo>
                  <a:pt x="275242" y="163053"/>
                </a:lnTo>
                <a:lnTo>
                  <a:pt x="275242" y="35778"/>
                </a:lnTo>
                <a:cubicBezTo>
                  <a:pt x="273220" y="34767"/>
                  <a:pt x="271198" y="33720"/>
                  <a:pt x="269211" y="32655"/>
                </a:cubicBezTo>
                <a:cubicBezTo>
                  <a:pt x="248547" y="21457"/>
                  <a:pt x="226060" y="0"/>
                  <a:pt x="201254" y="0"/>
                </a:cubicBezTo>
                <a:close/>
              </a:path>
            </a:pathLst>
          </a:custGeom>
          <a:solidFill>
            <a:srgbClr val="436188"/>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23"/>
          <p:cNvSpPr txBox="1"/>
          <p:nvPr/>
        </p:nvSpPr>
        <p:spPr>
          <a:xfrm>
            <a:off x="282125" y="282125"/>
            <a:ext cx="4167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98" name="Google Shape;198;p23"/>
          <p:cNvSpPr txBox="1"/>
          <p:nvPr/>
        </p:nvSpPr>
        <p:spPr>
          <a:xfrm>
            <a:off x="1314900" y="3784150"/>
            <a:ext cx="6514200" cy="4926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b="1" lang="en" sz="2000">
                <a:latin typeface="Montserrat"/>
                <a:ea typeface="Montserrat"/>
                <a:cs typeface="Montserrat"/>
                <a:sym typeface="Montserrat"/>
              </a:rPr>
              <a:t>sayyara.vercel.app</a:t>
            </a:r>
            <a:endParaRPr b="1" sz="2000">
              <a:latin typeface="Montserrat"/>
              <a:ea typeface="Montserrat"/>
              <a:cs typeface="Montserrat"/>
              <a:sym typeface="Montserrat"/>
            </a:endParaRPr>
          </a:p>
        </p:txBody>
      </p:sp>
      <p:sp>
        <p:nvSpPr>
          <p:cNvPr id="199" name="Google Shape;199;p23"/>
          <p:cNvSpPr/>
          <p:nvPr/>
        </p:nvSpPr>
        <p:spPr>
          <a:xfrm rot="-10112245">
            <a:off x="-381973" y="-966230"/>
            <a:ext cx="2706425" cy="2253631"/>
          </a:xfrm>
          <a:custGeom>
            <a:rect b="b" l="l" r="r" t="t"/>
            <a:pathLst>
              <a:path extrusionOk="0" h="195830" w="237196">
                <a:moveTo>
                  <a:pt x="182493" y="0"/>
                </a:moveTo>
                <a:cubicBezTo>
                  <a:pt x="160794" y="0"/>
                  <a:pt x="136857" y="13684"/>
                  <a:pt x="125770" y="46667"/>
                </a:cubicBezTo>
                <a:cubicBezTo>
                  <a:pt x="112501" y="86475"/>
                  <a:pt x="99703" y="101135"/>
                  <a:pt x="82683" y="101135"/>
                </a:cubicBezTo>
                <a:cubicBezTo>
                  <a:pt x="77764" y="101135"/>
                  <a:pt x="72494" y="99911"/>
                  <a:pt x="66757" y="97716"/>
                </a:cubicBezTo>
                <a:cubicBezTo>
                  <a:pt x="59909" y="95081"/>
                  <a:pt x="53433" y="93896"/>
                  <a:pt x="47460" y="93896"/>
                </a:cubicBezTo>
                <a:cubicBezTo>
                  <a:pt x="17332" y="93896"/>
                  <a:pt x="1" y="124030"/>
                  <a:pt x="12313" y="150071"/>
                </a:cubicBezTo>
                <a:cubicBezTo>
                  <a:pt x="19223" y="164795"/>
                  <a:pt x="29540" y="168076"/>
                  <a:pt x="41648" y="168076"/>
                </a:cubicBezTo>
                <a:cubicBezTo>
                  <a:pt x="51382" y="168076"/>
                  <a:pt x="62272" y="165955"/>
                  <a:pt x="73479" y="165955"/>
                </a:cubicBezTo>
                <a:cubicBezTo>
                  <a:pt x="86528" y="165955"/>
                  <a:pt x="100005" y="168830"/>
                  <a:pt x="112584" y="181275"/>
                </a:cubicBezTo>
                <a:cubicBezTo>
                  <a:pt x="123109" y="191650"/>
                  <a:pt x="135906" y="195830"/>
                  <a:pt x="148277" y="195830"/>
                </a:cubicBezTo>
                <a:cubicBezTo>
                  <a:pt x="168129" y="195830"/>
                  <a:pt x="186885" y="185066"/>
                  <a:pt x="193400" y="171875"/>
                </a:cubicBezTo>
                <a:cubicBezTo>
                  <a:pt x="213115" y="132315"/>
                  <a:pt x="187003" y="136231"/>
                  <a:pt x="220818" y="61420"/>
                </a:cubicBezTo>
                <a:cubicBezTo>
                  <a:pt x="237196" y="25134"/>
                  <a:pt x="211900" y="0"/>
                  <a:pt x="182493" y="0"/>
                </a:cubicBezTo>
                <a:close/>
              </a:path>
            </a:pathLst>
          </a:custGeom>
          <a:solidFill>
            <a:srgbClr val="69AD96"/>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23"/>
          <p:cNvSpPr/>
          <p:nvPr/>
        </p:nvSpPr>
        <p:spPr>
          <a:xfrm rot="-8470773">
            <a:off x="7342721" y="3320769"/>
            <a:ext cx="1971764" cy="2932586"/>
          </a:xfrm>
          <a:custGeom>
            <a:rect b="b" l="l" r="r" t="t"/>
            <a:pathLst>
              <a:path extrusionOk="0" h="153061" w="283176">
                <a:moveTo>
                  <a:pt x="168404" y="0"/>
                </a:moveTo>
                <a:cubicBezTo>
                  <a:pt x="157709" y="0"/>
                  <a:pt x="146666" y="1269"/>
                  <a:pt x="137470" y="1958"/>
                </a:cubicBezTo>
                <a:cubicBezTo>
                  <a:pt x="99769" y="4776"/>
                  <a:pt x="61970" y="14736"/>
                  <a:pt x="30657" y="36550"/>
                </a:cubicBezTo>
                <a:cubicBezTo>
                  <a:pt x="16422" y="46461"/>
                  <a:pt x="2915" y="60284"/>
                  <a:pt x="1336" y="77580"/>
                </a:cubicBezTo>
                <a:cubicBezTo>
                  <a:pt x="0" y="92204"/>
                  <a:pt x="7774" y="106560"/>
                  <a:pt x="18778" y="116301"/>
                </a:cubicBezTo>
                <a:cubicBezTo>
                  <a:pt x="29807" y="126043"/>
                  <a:pt x="43726" y="131800"/>
                  <a:pt x="57670" y="136415"/>
                </a:cubicBezTo>
                <a:cubicBezTo>
                  <a:pt x="91058" y="147472"/>
                  <a:pt x="125903" y="153060"/>
                  <a:pt x="160873" y="153060"/>
                </a:cubicBezTo>
                <a:cubicBezTo>
                  <a:pt x="176382" y="153060"/>
                  <a:pt x="191917" y="151961"/>
                  <a:pt x="207359" y="149752"/>
                </a:cubicBezTo>
                <a:cubicBezTo>
                  <a:pt x="222226" y="147614"/>
                  <a:pt x="237360" y="144286"/>
                  <a:pt x="249871" y="135929"/>
                </a:cubicBezTo>
                <a:cubicBezTo>
                  <a:pt x="275062" y="119095"/>
                  <a:pt x="283175" y="80398"/>
                  <a:pt x="265102" y="56057"/>
                </a:cubicBezTo>
                <a:cubicBezTo>
                  <a:pt x="255968" y="43789"/>
                  <a:pt x="242097" y="36137"/>
                  <a:pt x="229125" y="28024"/>
                </a:cubicBezTo>
                <a:cubicBezTo>
                  <a:pt x="217003" y="20420"/>
                  <a:pt x="204881" y="7643"/>
                  <a:pt x="191278" y="3027"/>
                </a:cubicBezTo>
                <a:cubicBezTo>
                  <a:pt x="184502" y="737"/>
                  <a:pt x="176554" y="0"/>
                  <a:pt x="168404" y="0"/>
                </a:cubicBezTo>
                <a:close/>
              </a:path>
            </a:pathLst>
          </a:custGeom>
          <a:solidFill>
            <a:srgbClr val="69AD96"/>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23"/>
          <p:cNvSpPr/>
          <p:nvPr/>
        </p:nvSpPr>
        <p:spPr>
          <a:xfrm rot="3678473">
            <a:off x="-2118991" y="2423734"/>
            <a:ext cx="6973552" cy="5362801"/>
          </a:xfrm>
          <a:custGeom>
            <a:rect b="b" l="l" r="r" t="t"/>
            <a:pathLst>
              <a:path extrusionOk="0" h="195830" w="237196">
                <a:moveTo>
                  <a:pt x="182493" y="0"/>
                </a:moveTo>
                <a:cubicBezTo>
                  <a:pt x="160794" y="0"/>
                  <a:pt x="136857" y="13684"/>
                  <a:pt x="125770" y="46667"/>
                </a:cubicBezTo>
                <a:cubicBezTo>
                  <a:pt x="112501" y="86475"/>
                  <a:pt x="99703" y="101135"/>
                  <a:pt x="82683" y="101135"/>
                </a:cubicBezTo>
                <a:cubicBezTo>
                  <a:pt x="77764" y="101135"/>
                  <a:pt x="72494" y="99911"/>
                  <a:pt x="66757" y="97716"/>
                </a:cubicBezTo>
                <a:cubicBezTo>
                  <a:pt x="59909" y="95081"/>
                  <a:pt x="53433" y="93896"/>
                  <a:pt x="47460" y="93896"/>
                </a:cubicBezTo>
                <a:cubicBezTo>
                  <a:pt x="17332" y="93896"/>
                  <a:pt x="1" y="124030"/>
                  <a:pt x="12313" y="150071"/>
                </a:cubicBezTo>
                <a:cubicBezTo>
                  <a:pt x="19223" y="164795"/>
                  <a:pt x="29540" y="168076"/>
                  <a:pt x="41648" y="168076"/>
                </a:cubicBezTo>
                <a:cubicBezTo>
                  <a:pt x="51382" y="168076"/>
                  <a:pt x="62272" y="165955"/>
                  <a:pt x="73479" y="165955"/>
                </a:cubicBezTo>
                <a:cubicBezTo>
                  <a:pt x="86528" y="165955"/>
                  <a:pt x="100005" y="168830"/>
                  <a:pt x="112584" y="181275"/>
                </a:cubicBezTo>
                <a:cubicBezTo>
                  <a:pt x="123109" y="191650"/>
                  <a:pt x="135906" y="195830"/>
                  <a:pt x="148277" y="195830"/>
                </a:cubicBezTo>
                <a:cubicBezTo>
                  <a:pt x="168129" y="195830"/>
                  <a:pt x="186885" y="185066"/>
                  <a:pt x="193400" y="171875"/>
                </a:cubicBezTo>
                <a:cubicBezTo>
                  <a:pt x="213115" y="132315"/>
                  <a:pt x="187003" y="136231"/>
                  <a:pt x="220818" y="61420"/>
                </a:cubicBezTo>
                <a:cubicBezTo>
                  <a:pt x="237196" y="25134"/>
                  <a:pt x="211900" y="0"/>
                  <a:pt x="182493" y="0"/>
                </a:cubicBezTo>
                <a:close/>
              </a:path>
            </a:pathLst>
          </a:custGeom>
          <a:solidFill>
            <a:srgbClr val="436188"/>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6188"/>
              </a:solidFill>
            </a:endParaRPr>
          </a:p>
        </p:txBody>
      </p:sp>
      <p:pic>
        <p:nvPicPr>
          <p:cNvPr id="202" name="Google Shape;202;p23"/>
          <p:cNvPicPr preferRelativeResize="0"/>
          <p:nvPr/>
        </p:nvPicPr>
        <p:blipFill>
          <a:blip r:embed="rId3">
            <a:alphaModFix/>
          </a:blip>
          <a:stretch>
            <a:fillRect/>
          </a:stretch>
        </p:blipFill>
        <p:spPr>
          <a:xfrm>
            <a:off x="8277225" y="4276753"/>
            <a:ext cx="866775" cy="866750"/>
          </a:xfrm>
          <a:prstGeom prst="rect">
            <a:avLst/>
          </a:prstGeom>
          <a:noFill/>
          <a:ln>
            <a:noFill/>
          </a:ln>
          <a:effectLst>
            <a:outerShdw blurRad="57150" rotWithShape="0" algn="bl" dir="5400000" dist="19050">
              <a:schemeClr val="dk1"/>
            </a:outerShdw>
          </a:effectLst>
        </p:spPr>
      </p:pic>
      <p:pic>
        <p:nvPicPr>
          <p:cNvPr id="203" name="Google Shape;203;p23"/>
          <p:cNvPicPr preferRelativeResize="0"/>
          <p:nvPr/>
        </p:nvPicPr>
        <p:blipFill>
          <a:blip r:embed="rId4">
            <a:alphaModFix/>
          </a:blip>
          <a:stretch>
            <a:fillRect/>
          </a:stretch>
        </p:blipFill>
        <p:spPr>
          <a:xfrm>
            <a:off x="3453485" y="1621125"/>
            <a:ext cx="2237029" cy="2237049"/>
          </a:xfrm>
          <a:prstGeom prst="rect">
            <a:avLst/>
          </a:prstGeom>
          <a:noFill/>
          <a:ln>
            <a:noFill/>
          </a:ln>
        </p:spPr>
      </p:pic>
      <p:sp>
        <p:nvSpPr>
          <p:cNvPr id="204" name="Google Shape;204;p23"/>
          <p:cNvSpPr txBox="1"/>
          <p:nvPr/>
        </p:nvSpPr>
        <p:spPr>
          <a:xfrm>
            <a:off x="1468500" y="995600"/>
            <a:ext cx="6207000" cy="6465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b="1" lang="en" sz="3000">
                <a:solidFill>
                  <a:schemeClr val="dk1"/>
                </a:solidFill>
                <a:latin typeface="Montserrat"/>
                <a:ea typeface="Montserrat"/>
                <a:cs typeface="Montserrat"/>
                <a:sym typeface="Montserrat"/>
              </a:rPr>
              <a:t>Desktop &amp; Mobile</a:t>
            </a:r>
            <a:endParaRPr b="1" sz="3000">
              <a:solidFill>
                <a:schemeClr val="dk1"/>
              </a:solidFill>
              <a:latin typeface="Montserrat"/>
              <a:ea typeface="Montserrat"/>
              <a:cs typeface="Montserrat"/>
              <a:sym typeface="Montserrat"/>
            </a:endParaRPr>
          </a:p>
        </p:txBody>
      </p:sp>
      <p:sp>
        <p:nvSpPr>
          <p:cNvPr id="205" name="Google Shape;205;p23"/>
          <p:cNvSpPr txBox="1"/>
          <p:nvPr/>
        </p:nvSpPr>
        <p:spPr>
          <a:xfrm>
            <a:off x="1314900" y="659025"/>
            <a:ext cx="6514200" cy="4926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b="1" lang="en" sz="2000">
                <a:latin typeface="Montserrat"/>
                <a:ea typeface="Montserrat"/>
                <a:cs typeface="Montserrat"/>
                <a:sym typeface="Montserrat"/>
              </a:rPr>
              <a:t>Available Today On</a:t>
            </a:r>
            <a:endParaRPr b="1" sz="2000">
              <a:latin typeface="Montserrat"/>
              <a:ea typeface="Montserrat"/>
              <a:cs typeface="Montserrat"/>
              <a:sym typeface="Montserrat"/>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24"/>
          <p:cNvSpPr txBox="1"/>
          <p:nvPr/>
        </p:nvSpPr>
        <p:spPr>
          <a:xfrm>
            <a:off x="4070675" y="106050"/>
            <a:ext cx="45483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chemeClr val="lt1"/>
                </a:solidFill>
                <a:latin typeface="Lexend"/>
                <a:ea typeface="Lexend"/>
                <a:cs typeface="Lexend"/>
                <a:sym typeface="Lexend"/>
              </a:rPr>
              <a:t>SFWRENG 4G06 | Final Presentation</a:t>
            </a:r>
            <a:endParaRPr sz="1800">
              <a:solidFill>
                <a:schemeClr val="lt1"/>
              </a:solidFill>
              <a:latin typeface="Lexend"/>
              <a:ea typeface="Lexend"/>
              <a:cs typeface="Lexend"/>
              <a:sym typeface="Lexend"/>
            </a:endParaRPr>
          </a:p>
        </p:txBody>
      </p:sp>
      <p:sp>
        <p:nvSpPr>
          <p:cNvPr id="211" name="Google Shape;211;p24"/>
          <p:cNvSpPr/>
          <p:nvPr/>
        </p:nvSpPr>
        <p:spPr>
          <a:xfrm flipH="1" rot="10272660">
            <a:off x="6284758" y="-678053"/>
            <a:ext cx="4688076" cy="2777200"/>
          </a:xfrm>
          <a:custGeom>
            <a:rect b="b" l="l" r="r" t="t"/>
            <a:pathLst>
              <a:path extrusionOk="0" h="163053" w="275243">
                <a:moveTo>
                  <a:pt x="201254" y="0"/>
                </a:moveTo>
                <a:cubicBezTo>
                  <a:pt x="198902" y="0"/>
                  <a:pt x="196530" y="193"/>
                  <a:pt x="194136" y="606"/>
                </a:cubicBezTo>
                <a:cubicBezTo>
                  <a:pt x="167810" y="5138"/>
                  <a:pt x="136105" y="19221"/>
                  <a:pt x="129298" y="47821"/>
                </a:cubicBezTo>
                <a:cubicBezTo>
                  <a:pt x="127330" y="56163"/>
                  <a:pt x="127853" y="64956"/>
                  <a:pt x="125741" y="73262"/>
                </a:cubicBezTo>
                <a:cubicBezTo>
                  <a:pt x="120216" y="95037"/>
                  <a:pt x="98206" y="108452"/>
                  <a:pt x="76773" y="115169"/>
                </a:cubicBezTo>
                <a:cubicBezTo>
                  <a:pt x="59133" y="120694"/>
                  <a:pt x="40337" y="123457"/>
                  <a:pt x="24304" y="132665"/>
                </a:cubicBezTo>
                <a:cubicBezTo>
                  <a:pt x="12820" y="139255"/>
                  <a:pt x="2944" y="150594"/>
                  <a:pt x="1" y="163053"/>
                </a:cubicBezTo>
                <a:lnTo>
                  <a:pt x="275242" y="163053"/>
                </a:lnTo>
                <a:lnTo>
                  <a:pt x="275242" y="35778"/>
                </a:lnTo>
                <a:cubicBezTo>
                  <a:pt x="273220" y="34767"/>
                  <a:pt x="271198" y="33720"/>
                  <a:pt x="269211" y="32655"/>
                </a:cubicBezTo>
                <a:cubicBezTo>
                  <a:pt x="248547" y="21457"/>
                  <a:pt x="226060" y="0"/>
                  <a:pt x="201254" y="0"/>
                </a:cubicBezTo>
                <a:close/>
              </a:path>
            </a:pathLst>
          </a:custGeom>
          <a:solidFill>
            <a:srgbClr val="436188"/>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24"/>
          <p:cNvSpPr txBox="1"/>
          <p:nvPr/>
        </p:nvSpPr>
        <p:spPr>
          <a:xfrm>
            <a:off x="282125" y="282125"/>
            <a:ext cx="4167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213" name="Google Shape;213;p24"/>
          <p:cNvSpPr txBox="1"/>
          <p:nvPr/>
        </p:nvSpPr>
        <p:spPr>
          <a:xfrm>
            <a:off x="1868100" y="940200"/>
            <a:ext cx="5407800" cy="32631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b="1" lang="en" sz="10000">
                <a:latin typeface="Montserrat"/>
                <a:ea typeface="Montserrat"/>
                <a:cs typeface="Montserrat"/>
                <a:sym typeface="Montserrat"/>
              </a:rPr>
              <a:t>Thank</a:t>
            </a:r>
            <a:br>
              <a:rPr b="1" lang="en" sz="10000">
                <a:latin typeface="Montserrat"/>
                <a:ea typeface="Montserrat"/>
                <a:cs typeface="Montserrat"/>
                <a:sym typeface="Montserrat"/>
              </a:rPr>
            </a:br>
            <a:r>
              <a:rPr b="1" lang="en" sz="10000">
                <a:latin typeface="Montserrat"/>
                <a:ea typeface="Montserrat"/>
                <a:cs typeface="Montserrat"/>
                <a:sym typeface="Montserrat"/>
              </a:rPr>
              <a:t>You!</a:t>
            </a:r>
            <a:endParaRPr b="1" sz="10000">
              <a:latin typeface="Montserrat"/>
              <a:ea typeface="Montserrat"/>
              <a:cs typeface="Montserrat"/>
              <a:sym typeface="Montserrat"/>
            </a:endParaRPr>
          </a:p>
        </p:txBody>
      </p:sp>
      <p:sp>
        <p:nvSpPr>
          <p:cNvPr id="214" name="Google Shape;214;p24"/>
          <p:cNvSpPr/>
          <p:nvPr/>
        </p:nvSpPr>
        <p:spPr>
          <a:xfrm rot="-10112245">
            <a:off x="-381973" y="-966230"/>
            <a:ext cx="2706425" cy="2253631"/>
          </a:xfrm>
          <a:custGeom>
            <a:rect b="b" l="l" r="r" t="t"/>
            <a:pathLst>
              <a:path extrusionOk="0" h="195830" w="237196">
                <a:moveTo>
                  <a:pt x="182493" y="0"/>
                </a:moveTo>
                <a:cubicBezTo>
                  <a:pt x="160794" y="0"/>
                  <a:pt x="136857" y="13684"/>
                  <a:pt x="125770" y="46667"/>
                </a:cubicBezTo>
                <a:cubicBezTo>
                  <a:pt x="112501" y="86475"/>
                  <a:pt x="99703" y="101135"/>
                  <a:pt x="82683" y="101135"/>
                </a:cubicBezTo>
                <a:cubicBezTo>
                  <a:pt x="77764" y="101135"/>
                  <a:pt x="72494" y="99911"/>
                  <a:pt x="66757" y="97716"/>
                </a:cubicBezTo>
                <a:cubicBezTo>
                  <a:pt x="59909" y="95081"/>
                  <a:pt x="53433" y="93896"/>
                  <a:pt x="47460" y="93896"/>
                </a:cubicBezTo>
                <a:cubicBezTo>
                  <a:pt x="17332" y="93896"/>
                  <a:pt x="1" y="124030"/>
                  <a:pt x="12313" y="150071"/>
                </a:cubicBezTo>
                <a:cubicBezTo>
                  <a:pt x="19223" y="164795"/>
                  <a:pt x="29540" y="168076"/>
                  <a:pt x="41648" y="168076"/>
                </a:cubicBezTo>
                <a:cubicBezTo>
                  <a:pt x="51382" y="168076"/>
                  <a:pt x="62272" y="165955"/>
                  <a:pt x="73479" y="165955"/>
                </a:cubicBezTo>
                <a:cubicBezTo>
                  <a:pt x="86528" y="165955"/>
                  <a:pt x="100005" y="168830"/>
                  <a:pt x="112584" y="181275"/>
                </a:cubicBezTo>
                <a:cubicBezTo>
                  <a:pt x="123109" y="191650"/>
                  <a:pt x="135906" y="195830"/>
                  <a:pt x="148277" y="195830"/>
                </a:cubicBezTo>
                <a:cubicBezTo>
                  <a:pt x="168129" y="195830"/>
                  <a:pt x="186885" y="185066"/>
                  <a:pt x="193400" y="171875"/>
                </a:cubicBezTo>
                <a:cubicBezTo>
                  <a:pt x="213115" y="132315"/>
                  <a:pt x="187003" y="136231"/>
                  <a:pt x="220818" y="61420"/>
                </a:cubicBezTo>
                <a:cubicBezTo>
                  <a:pt x="237196" y="25134"/>
                  <a:pt x="211900" y="0"/>
                  <a:pt x="182493" y="0"/>
                </a:cubicBezTo>
                <a:close/>
              </a:path>
            </a:pathLst>
          </a:custGeom>
          <a:solidFill>
            <a:srgbClr val="69AD96"/>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24"/>
          <p:cNvSpPr/>
          <p:nvPr/>
        </p:nvSpPr>
        <p:spPr>
          <a:xfrm rot="-8470773">
            <a:off x="7342721" y="3320769"/>
            <a:ext cx="1971764" cy="2932586"/>
          </a:xfrm>
          <a:custGeom>
            <a:rect b="b" l="l" r="r" t="t"/>
            <a:pathLst>
              <a:path extrusionOk="0" h="153061" w="283176">
                <a:moveTo>
                  <a:pt x="168404" y="0"/>
                </a:moveTo>
                <a:cubicBezTo>
                  <a:pt x="157709" y="0"/>
                  <a:pt x="146666" y="1269"/>
                  <a:pt x="137470" y="1958"/>
                </a:cubicBezTo>
                <a:cubicBezTo>
                  <a:pt x="99769" y="4776"/>
                  <a:pt x="61970" y="14736"/>
                  <a:pt x="30657" y="36550"/>
                </a:cubicBezTo>
                <a:cubicBezTo>
                  <a:pt x="16422" y="46461"/>
                  <a:pt x="2915" y="60284"/>
                  <a:pt x="1336" y="77580"/>
                </a:cubicBezTo>
                <a:cubicBezTo>
                  <a:pt x="0" y="92204"/>
                  <a:pt x="7774" y="106560"/>
                  <a:pt x="18778" y="116301"/>
                </a:cubicBezTo>
                <a:cubicBezTo>
                  <a:pt x="29807" y="126043"/>
                  <a:pt x="43726" y="131800"/>
                  <a:pt x="57670" y="136415"/>
                </a:cubicBezTo>
                <a:cubicBezTo>
                  <a:pt x="91058" y="147472"/>
                  <a:pt x="125903" y="153060"/>
                  <a:pt x="160873" y="153060"/>
                </a:cubicBezTo>
                <a:cubicBezTo>
                  <a:pt x="176382" y="153060"/>
                  <a:pt x="191917" y="151961"/>
                  <a:pt x="207359" y="149752"/>
                </a:cubicBezTo>
                <a:cubicBezTo>
                  <a:pt x="222226" y="147614"/>
                  <a:pt x="237360" y="144286"/>
                  <a:pt x="249871" y="135929"/>
                </a:cubicBezTo>
                <a:cubicBezTo>
                  <a:pt x="275062" y="119095"/>
                  <a:pt x="283175" y="80398"/>
                  <a:pt x="265102" y="56057"/>
                </a:cubicBezTo>
                <a:cubicBezTo>
                  <a:pt x="255968" y="43789"/>
                  <a:pt x="242097" y="36137"/>
                  <a:pt x="229125" y="28024"/>
                </a:cubicBezTo>
                <a:cubicBezTo>
                  <a:pt x="217003" y="20420"/>
                  <a:pt x="204881" y="7643"/>
                  <a:pt x="191278" y="3027"/>
                </a:cubicBezTo>
                <a:cubicBezTo>
                  <a:pt x="184502" y="737"/>
                  <a:pt x="176554" y="0"/>
                  <a:pt x="168404" y="0"/>
                </a:cubicBezTo>
                <a:close/>
              </a:path>
            </a:pathLst>
          </a:custGeom>
          <a:solidFill>
            <a:srgbClr val="69AD96"/>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24"/>
          <p:cNvSpPr/>
          <p:nvPr/>
        </p:nvSpPr>
        <p:spPr>
          <a:xfrm rot="3678473">
            <a:off x="-2118991" y="2423734"/>
            <a:ext cx="6973552" cy="5362801"/>
          </a:xfrm>
          <a:custGeom>
            <a:rect b="b" l="l" r="r" t="t"/>
            <a:pathLst>
              <a:path extrusionOk="0" h="195830" w="237196">
                <a:moveTo>
                  <a:pt x="182493" y="0"/>
                </a:moveTo>
                <a:cubicBezTo>
                  <a:pt x="160794" y="0"/>
                  <a:pt x="136857" y="13684"/>
                  <a:pt x="125770" y="46667"/>
                </a:cubicBezTo>
                <a:cubicBezTo>
                  <a:pt x="112501" y="86475"/>
                  <a:pt x="99703" y="101135"/>
                  <a:pt x="82683" y="101135"/>
                </a:cubicBezTo>
                <a:cubicBezTo>
                  <a:pt x="77764" y="101135"/>
                  <a:pt x="72494" y="99911"/>
                  <a:pt x="66757" y="97716"/>
                </a:cubicBezTo>
                <a:cubicBezTo>
                  <a:pt x="59909" y="95081"/>
                  <a:pt x="53433" y="93896"/>
                  <a:pt x="47460" y="93896"/>
                </a:cubicBezTo>
                <a:cubicBezTo>
                  <a:pt x="17332" y="93896"/>
                  <a:pt x="1" y="124030"/>
                  <a:pt x="12313" y="150071"/>
                </a:cubicBezTo>
                <a:cubicBezTo>
                  <a:pt x="19223" y="164795"/>
                  <a:pt x="29540" y="168076"/>
                  <a:pt x="41648" y="168076"/>
                </a:cubicBezTo>
                <a:cubicBezTo>
                  <a:pt x="51382" y="168076"/>
                  <a:pt x="62272" y="165955"/>
                  <a:pt x="73479" y="165955"/>
                </a:cubicBezTo>
                <a:cubicBezTo>
                  <a:pt x="86528" y="165955"/>
                  <a:pt x="100005" y="168830"/>
                  <a:pt x="112584" y="181275"/>
                </a:cubicBezTo>
                <a:cubicBezTo>
                  <a:pt x="123109" y="191650"/>
                  <a:pt x="135906" y="195830"/>
                  <a:pt x="148277" y="195830"/>
                </a:cubicBezTo>
                <a:cubicBezTo>
                  <a:pt x="168129" y="195830"/>
                  <a:pt x="186885" y="185066"/>
                  <a:pt x="193400" y="171875"/>
                </a:cubicBezTo>
                <a:cubicBezTo>
                  <a:pt x="213115" y="132315"/>
                  <a:pt x="187003" y="136231"/>
                  <a:pt x="220818" y="61420"/>
                </a:cubicBezTo>
                <a:cubicBezTo>
                  <a:pt x="237196" y="25134"/>
                  <a:pt x="211900" y="0"/>
                  <a:pt x="182493" y="0"/>
                </a:cubicBezTo>
                <a:close/>
              </a:path>
            </a:pathLst>
          </a:custGeom>
          <a:solidFill>
            <a:srgbClr val="436188"/>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6188"/>
              </a:solidFill>
            </a:endParaRPr>
          </a:p>
        </p:txBody>
      </p:sp>
      <p:pic>
        <p:nvPicPr>
          <p:cNvPr id="217" name="Google Shape;217;p24"/>
          <p:cNvPicPr preferRelativeResize="0"/>
          <p:nvPr/>
        </p:nvPicPr>
        <p:blipFill>
          <a:blip r:embed="rId3">
            <a:alphaModFix/>
          </a:blip>
          <a:stretch>
            <a:fillRect/>
          </a:stretch>
        </p:blipFill>
        <p:spPr>
          <a:xfrm>
            <a:off x="8277225" y="4276753"/>
            <a:ext cx="866775" cy="866750"/>
          </a:xfrm>
          <a:prstGeom prst="rect">
            <a:avLst/>
          </a:prstGeom>
          <a:noFill/>
          <a:ln>
            <a:noFill/>
          </a:ln>
          <a:effectLst>
            <a:outerShdw blurRad="57150" rotWithShape="0" algn="bl" dir="5400000" dist="19050">
              <a:schemeClr val="dk1"/>
            </a:outerShdw>
          </a:effectLst>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p14"/>
          <p:cNvSpPr/>
          <p:nvPr/>
        </p:nvSpPr>
        <p:spPr>
          <a:xfrm rot="-6677813">
            <a:off x="6831590" y="-1013017"/>
            <a:ext cx="3376382" cy="2951564"/>
          </a:xfrm>
          <a:custGeom>
            <a:rect b="b" l="l" r="r" t="t"/>
            <a:pathLst>
              <a:path extrusionOk="0" h="195830" w="237196">
                <a:moveTo>
                  <a:pt x="182493" y="0"/>
                </a:moveTo>
                <a:cubicBezTo>
                  <a:pt x="160794" y="0"/>
                  <a:pt x="136857" y="13684"/>
                  <a:pt x="125770" y="46667"/>
                </a:cubicBezTo>
                <a:cubicBezTo>
                  <a:pt x="112501" y="86475"/>
                  <a:pt x="99703" y="101135"/>
                  <a:pt x="82683" y="101135"/>
                </a:cubicBezTo>
                <a:cubicBezTo>
                  <a:pt x="77764" y="101135"/>
                  <a:pt x="72494" y="99911"/>
                  <a:pt x="66757" y="97716"/>
                </a:cubicBezTo>
                <a:cubicBezTo>
                  <a:pt x="59909" y="95081"/>
                  <a:pt x="53433" y="93896"/>
                  <a:pt x="47460" y="93896"/>
                </a:cubicBezTo>
                <a:cubicBezTo>
                  <a:pt x="17332" y="93896"/>
                  <a:pt x="1" y="124030"/>
                  <a:pt x="12313" y="150071"/>
                </a:cubicBezTo>
                <a:cubicBezTo>
                  <a:pt x="19223" y="164795"/>
                  <a:pt x="29540" y="168076"/>
                  <a:pt x="41648" y="168076"/>
                </a:cubicBezTo>
                <a:cubicBezTo>
                  <a:pt x="51382" y="168076"/>
                  <a:pt x="62272" y="165955"/>
                  <a:pt x="73479" y="165955"/>
                </a:cubicBezTo>
                <a:cubicBezTo>
                  <a:pt x="86528" y="165955"/>
                  <a:pt x="100005" y="168830"/>
                  <a:pt x="112584" y="181275"/>
                </a:cubicBezTo>
                <a:cubicBezTo>
                  <a:pt x="123109" y="191650"/>
                  <a:pt x="135906" y="195830"/>
                  <a:pt x="148277" y="195830"/>
                </a:cubicBezTo>
                <a:cubicBezTo>
                  <a:pt x="168129" y="195830"/>
                  <a:pt x="186885" y="185066"/>
                  <a:pt x="193400" y="171875"/>
                </a:cubicBezTo>
                <a:cubicBezTo>
                  <a:pt x="213115" y="132315"/>
                  <a:pt x="187003" y="136231"/>
                  <a:pt x="220818" y="61420"/>
                </a:cubicBezTo>
                <a:cubicBezTo>
                  <a:pt x="237196" y="25134"/>
                  <a:pt x="211900" y="0"/>
                  <a:pt x="182493" y="0"/>
                </a:cubicBezTo>
                <a:close/>
              </a:path>
            </a:pathLst>
          </a:custGeom>
          <a:solidFill>
            <a:srgbClr val="69AD96"/>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68" name="Google Shape;68;p14"/>
          <p:cNvSpPr/>
          <p:nvPr/>
        </p:nvSpPr>
        <p:spPr>
          <a:xfrm rot="5394474">
            <a:off x="-1728966" y="3267720"/>
            <a:ext cx="4426676" cy="2372970"/>
          </a:xfrm>
          <a:custGeom>
            <a:rect b="b" l="l" r="r" t="t"/>
            <a:pathLst>
              <a:path extrusionOk="0" h="195830" w="237196">
                <a:moveTo>
                  <a:pt x="182493" y="0"/>
                </a:moveTo>
                <a:cubicBezTo>
                  <a:pt x="160794" y="0"/>
                  <a:pt x="136857" y="13684"/>
                  <a:pt x="125770" y="46667"/>
                </a:cubicBezTo>
                <a:cubicBezTo>
                  <a:pt x="112501" y="86475"/>
                  <a:pt x="99703" y="101135"/>
                  <a:pt x="82683" y="101135"/>
                </a:cubicBezTo>
                <a:cubicBezTo>
                  <a:pt x="77764" y="101135"/>
                  <a:pt x="72494" y="99911"/>
                  <a:pt x="66757" y="97716"/>
                </a:cubicBezTo>
                <a:cubicBezTo>
                  <a:pt x="59909" y="95081"/>
                  <a:pt x="53433" y="93896"/>
                  <a:pt x="47460" y="93896"/>
                </a:cubicBezTo>
                <a:cubicBezTo>
                  <a:pt x="17332" y="93896"/>
                  <a:pt x="1" y="124030"/>
                  <a:pt x="12313" y="150071"/>
                </a:cubicBezTo>
                <a:cubicBezTo>
                  <a:pt x="19223" y="164795"/>
                  <a:pt x="29540" y="168076"/>
                  <a:pt x="41648" y="168076"/>
                </a:cubicBezTo>
                <a:cubicBezTo>
                  <a:pt x="51382" y="168076"/>
                  <a:pt x="62272" y="165955"/>
                  <a:pt x="73479" y="165955"/>
                </a:cubicBezTo>
                <a:cubicBezTo>
                  <a:pt x="86528" y="165955"/>
                  <a:pt x="100005" y="168830"/>
                  <a:pt x="112584" y="181275"/>
                </a:cubicBezTo>
                <a:cubicBezTo>
                  <a:pt x="123109" y="191650"/>
                  <a:pt x="135906" y="195830"/>
                  <a:pt x="148277" y="195830"/>
                </a:cubicBezTo>
                <a:cubicBezTo>
                  <a:pt x="168129" y="195830"/>
                  <a:pt x="186885" y="185066"/>
                  <a:pt x="193400" y="171875"/>
                </a:cubicBezTo>
                <a:cubicBezTo>
                  <a:pt x="213115" y="132315"/>
                  <a:pt x="187003" y="136231"/>
                  <a:pt x="220818" y="61420"/>
                </a:cubicBezTo>
                <a:cubicBezTo>
                  <a:pt x="237196" y="25134"/>
                  <a:pt x="211900" y="0"/>
                  <a:pt x="182493" y="0"/>
                </a:cubicBezTo>
                <a:close/>
              </a:path>
            </a:pathLst>
          </a:custGeom>
          <a:solidFill>
            <a:srgbClr val="436188"/>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9" name="Google Shape;69;p14"/>
          <p:cNvPicPr preferRelativeResize="0"/>
          <p:nvPr/>
        </p:nvPicPr>
        <p:blipFill rotWithShape="1">
          <a:blip r:embed="rId3">
            <a:alphaModFix/>
          </a:blip>
          <a:srcRect b="0" l="0" r="0" t="0"/>
          <a:stretch/>
        </p:blipFill>
        <p:spPr>
          <a:xfrm>
            <a:off x="2911435" y="1015925"/>
            <a:ext cx="1160100" cy="1160700"/>
          </a:xfrm>
          <a:prstGeom prst="ellipse">
            <a:avLst/>
          </a:prstGeom>
          <a:noFill/>
          <a:ln>
            <a:noFill/>
          </a:ln>
          <a:effectLst>
            <a:outerShdw blurRad="57150" rotWithShape="0" algn="bl" dir="5400000" dist="19050">
              <a:srgbClr val="000000">
                <a:alpha val="50000"/>
              </a:srgbClr>
            </a:outerShdw>
          </a:effectLst>
        </p:spPr>
      </p:pic>
      <p:pic>
        <p:nvPicPr>
          <p:cNvPr id="70" name="Google Shape;70;p14"/>
          <p:cNvPicPr preferRelativeResize="0"/>
          <p:nvPr/>
        </p:nvPicPr>
        <p:blipFill rotWithShape="1">
          <a:blip r:embed="rId4">
            <a:alphaModFix/>
          </a:blip>
          <a:srcRect b="0" l="0" r="0" t="0"/>
          <a:stretch/>
        </p:blipFill>
        <p:spPr>
          <a:xfrm>
            <a:off x="4979018" y="1015925"/>
            <a:ext cx="1160100" cy="1160700"/>
          </a:xfrm>
          <a:prstGeom prst="ellipse">
            <a:avLst/>
          </a:prstGeom>
          <a:noFill/>
          <a:ln>
            <a:noFill/>
          </a:ln>
          <a:effectLst>
            <a:outerShdw blurRad="57150" rotWithShape="0" algn="bl" dir="5400000" dist="19050">
              <a:srgbClr val="000000">
                <a:alpha val="50000"/>
              </a:srgbClr>
            </a:outerShdw>
          </a:effectLst>
        </p:spPr>
      </p:pic>
      <p:sp>
        <p:nvSpPr>
          <p:cNvPr id="71" name="Google Shape;71;p14"/>
          <p:cNvSpPr txBox="1"/>
          <p:nvPr/>
        </p:nvSpPr>
        <p:spPr>
          <a:xfrm>
            <a:off x="2357313" y="2176625"/>
            <a:ext cx="2268300" cy="42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latin typeface="Montserrat"/>
                <a:ea typeface="Montserrat"/>
                <a:cs typeface="Montserrat"/>
                <a:sym typeface="Montserrat"/>
              </a:rPr>
              <a:t>Nabeel Ibrahim</a:t>
            </a:r>
            <a:br>
              <a:rPr b="1" lang="en" sz="1200">
                <a:latin typeface="Montserrat"/>
                <a:ea typeface="Montserrat"/>
                <a:cs typeface="Montserrat"/>
                <a:sym typeface="Montserrat"/>
              </a:rPr>
            </a:br>
            <a:r>
              <a:rPr lang="en" sz="1200">
                <a:latin typeface="Montserrat"/>
                <a:ea typeface="Montserrat"/>
                <a:cs typeface="Montserrat"/>
                <a:sym typeface="Montserrat"/>
              </a:rPr>
              <a:t>Project Supervisor</a:t>
            </a:r>
            <a:endParaRPr sz="1200">
              <a:latin typeface="Montserrat"/>
              <a:ea typeface="Montserrat"/>
              <a:cs typeface="Montserrat"/>
              <a:sym typeface="Montserrat"/>
            </a:endParaRPr>
          </a:p>
        </p:txBody>
      </p:sp>
      <p:sp>
        <p:nvSpPr>
          <p:cNvPr id="72" name="Google Shape;72;p14"/>
          <p:cNvSpPr txBox="1"/>
          <p:nvPr/>
        </p:nvSpPr>
        <p:spPr>
          <a:xfrm>
            <a:off x="4451170" y="2176625"/>
            <a:ext cx="2215800" cy="699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latin typeface="Montserrat"/>
                <a:ea typeface="Montserrat"/>
                <a:cs typeface="Montserrat"/>
                <a:sym typeface="Montserrat"/>
              </a:rPr>
              <a:t>Arkin Modi</a:t>
            </a:r>
            <a:br>
              <a:rPr b="1" lang="en" sz="1200">
                <a:latin typeface="Montserrat"/>
                <a:ea typeface="Montserrat"/>
                <a:cs typeface="Montserrat"/>
                <a:sym typeface="Montserrat"/>
              </a:rPr>
            </a:br>
            <a:r>
              <a:rPr lang="en" sz="1200">
                <a:latin typeface="Montserrat"/>
                <a:ea typeface="Montserrat"/>
                <a:cs typeface="Montserrat"/>
                <a:sym typeface="Montserrat"/>
              </a:rPr>
              <a:t>Project Lead</a:t>
            </a:r>
            <a:r>
              <a:rPr lang="en" sz="1200">
                <a:latin typeface="Montserrat"/>
                <a:ea typeface="Montserrat"/>
                <a:cs typeface="Montserrat"/>
                <a:sym typeface="Montserrat"/>
              </a:rPr>
              <a:t> &amp; </a:t>
            </a:r>
            <a:r>
              <a:rPr lang="en" sz="1200">
                <a:latin typeface="Montserrat"/>
                <a:ea typeface="Montserrat"/>
                <a:cs typeface="Montserrat"/>
                <a:sym typeface="Montserrat"/>
              </a:rPr>
              <a:t>Developer</a:t>
            </a:r>
            <a:endParaRPr sz="1200">
              <a:latin typeface="Montserrat"/>
              <a:ea typeface="Montserrat"/>
              <a:cs typeface="Montserrat"/>
              <a:sym typeface="Montserrat"/>
            </a:endParaRPr>
          </a:p>
        </p:txBody>
      </p:sp>
      <p:pic>
        <p:nvPicPr>
          <p:cNvPr id="73" name="Google Shape;73;p14"/>
          <p:cNvPicPr preferRelativeResize="0"/>
          <p:nvPr/>
        </p:nvPicPr>
        <p:blipFill rotWithShape="1">
          <a:blip r:embed="rId5">
            <a:alphaModFix/>
          </a:blip>
          <a:srcRect b="42003" l="31795" r="27758" t="4036"/>
          <a:stretch/>
        </p:blipFill>
        <p:spPr>
          <a:xfrm>
            <a:off x="3991960" y="2876550"/>
            <a:ext cx="1160100" cy="1160700"/>
          </a:xfrm>
          <a:prstGeom prst="ellipse">
            <a:avLst/>
          </a:prstGeom>
          <a:noFill/>
          <a:ln>
            <a:noFill/>
          </a:ln>
          <a:effectLst>
            <a:outerShdw blurRad="57150" rotWithShape="0" algn="bl" dir="5400000" dist="19050">
              <a:srgbClr val="000000">
                <a:alpha val="50000"/>
              </a:srgbClr>
            </a:outerShdw>
          </a:effectLst>
        </p:spPr>
      </p:pic>
      <p:pic>
        <p:nvPicPr>
          <p:cNvPr id="74" name="Google Shape;74;p14"/>
          <p:cNvPicPr preferRelativeResize="0"/>
          <p:nvPr/>
        </p:nvPicPr>
        <p:blipFill rotWithShape="1">
          <a:blip r:embed="rId6">
            <a:alphaModFix/>
          </a:blip>
          <a:srcRect b="0" l="29" r="19" t="0"/>
          <a:stretch/>
        </p:blipFill>
        <p:spPr>
          <a:xfrm>
            <a:off x="6139135" y="2876550"/>
            <a:ext cx="1160100" cy="1160700"/>
          </a:xfrm>
          <a:prstGeom prst="ellipse">
            <a:avLst/>
          </a:prstGeom>
          <a:noFill/>
          <a:ln>
            <a:noFill/>
          </a:ln>
          <a:effectLst>
            <a:outerShdw blurRad="57150" rotWithShape="0" algn="bl" dir="5400000" dist="19050">
              <a:srgbClr val="000000">
                <a:alpha val="50000"/>
              </a:srgbClr>
            </a:outerShdw>
          </a:effectLst>
        </p:spPr>
      </p:pic>
      <p:pic>
        <p:nvPicPr>
          <p:cNvPr id="75" name="Google Shape;75;p14"/>
          <p:cNvPicPr preferRelativeResize="0"/>
          <p:nvPr/>
        </p:nvPicPr>
        <p:blipFill rotWithShape="1">
          <a:blip r:embed="rId7">
            <a:alphaModFix/>
          </a:blip>
          <a:srcRect b="15166" l="25628" r="25628" t="15166"/>
          <a:stretch/>
        </p:blipFill>
        <p:spPr>
          <a:xfrm>
            <a:off x="1844785" y="2876550"/>
            <a:ext cx="1160100" cy="1160700"/>
          </a:xfrm>
          <a:prstGeom prst="ellipse">
            <a:avLst/>
          </a:prstGeom>
          <a:noFill/>
          <a:ln>
            <a:noFill/>
          </a:ln>
          <a:effectLst>
            <a:outerShdw blurRad="57150" rotWithShape="0" algn="bl" dir="5400000" dist="19050">
              <a:srgbClr val="000000">
                <a:alpha val="50000"/>
              </a:srgbClr>
            </a:outerShdw>
          </a:effectLst>
        </p:spPr>
      </p:pic>
      <p:sp>
        <p:nvSpPr>
          <p:cNvPr id="76" name="Google Shape;76;p14"/>
          <p:cNvSpPr txBox="1"/>
          <p:nvPr/>
        </p:nvSpPr>
        <p:spPr>
          <a:xfrm>
            <a:off x="1316920" y="4037250"/>
            <a:ext cx="2215800" cy="699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latin typeface="Montserrat"/>
                <a:ea typeface="Montserrat"/>
                <a:cs typeface="Montserrat"/>
                <a:sym typeface="Montserrat"/>
              </a:rPr>
              <a:t>Joy Xiao</a:t>
            </a:r>
            <a:br>
              <a:rPr b="1" lang="en" sz="1200">
                <a:latin typeface="Montserrat"/>
                <a:ea typeface="Montserrat"/>
                <a:cs typeface="Montserrat"/>
                <a:sym typeface="Montserrat"/>
              </a:rPr>
            </a:br>
            <a:r>
              <a:rPr lang="en" sz="1200">
                <a:latin typeface="Montserrat"/>
                <a:ea typeface="Montserrat"/>
                <a:cs typeface="Montserrat"/>
                <a:sym typeface="Montserrat"/>
              </a:rPr>
              <a:t>Developer</a:t>
            </a:r>
            <a:endParaRPr sz="1200">
              <a:latin typeface="Montserrat"/>
              <a:ea typeface="Montserrat"/>
              <a:cs typeface="Montserrat"/>
              <a:sym typeface="Montserrat"/>
            </a:endParaRPr>
          </a:p>
        </p:txBody>
      </p:sp>
      <p:sp>
        <p:nvSpPr>
          <p:cNvPr id="77" name="Google Shape;77;p14"/>
          <p:cNvSpPr txBox="1"/>
          <p:nvPr/>
        </p:nvSpPr>
        <p:spPr>
          <a:xfrm>
            <a:off x="3464095" y="4037275"/>
            <a:ext cx="2215800" cy="699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latin typeface="Montserrat"/>
                <a:ea typeface="Montserrat"/>
                <a:cs typeface="Montserrat"/>
                <a:sym typeface="Montserrat"/>
              </a:rPr>
              <a:t>Leon So</a:t>
            </a:r>
            <a:br>
              <a:rPr b="1" lang="en" sz="1200">
                <a:latin typeface="Montserrat"/>
                <a:ea typeface="Montserrat"/>
                <a:cs typeface="Montserrat"/>
                <a:sym typeface="Montserrat"/>
              </a:rPr>
            </a:br>
            <a:r>
              <a:rPr lang="en" sz="1200">
                <a:latin typeface="Montserrat"/>
                <a:ea typeface="Montserrat"/>
                <a:cs typeface="Montserrat"/>
                <a:sym typeface="Montserrat"/>
              </a:rPr>
              <a:t>Developer</a:t>
            </a:r>
            <a:endParaRPr sz="1200">
              <a:latin typeface="Montserrat"/>
              <a:ea typeface="Montserrat"/>
              <a:cs typeface="Montserrat"/>
              <a:sym typeface="Montserrat"/>
            </a:endParaRPr>
          </a:p>
        </p:txBody>
      </p:sp>
      <p:sp>
        <p:nvSpPr>
          <p:cNvPr id="78" name="Google Shape;78;p14"/>
          <p:cNvSpPr txBox="1"/>
          <p:nvPr/>
        </p:nvSpPr>
        <p:spPr>
          <a:xfrm>
            <a:off x="5611270" y="4037225"/>
            <a:ext cx="2215800" cy="699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latin typeface="Montserrat"/>
                <a:ea typeface="Montserrat"/>
                <a:cs typeface="Montserrat"/>
                <a:sym typeface="Montserrat"/>
              </a:rPr>
              <a:t>Tim Choy</a:t>
            </a:r>
            <a:br>
              <a:rPr b="1" lang="en" sz="1200">
                <a:latin typeface="Montserrat"/>
                <a:ea typeface="Montserrat"/>
                <a:cs typeface="Montserrat"/>
                <a:sym typeface="Montserrat"/>
              </a:rPr>
            </a:br>
            <a:r>
              <a:rPr lang="en" sz="1200">
                <a:latin typeface="Montserrat"/>
                <a:ea typeface="Montserrat"/>
                <a:cs typeface="Montserrat"/>
                <a:sym typeface="Montserrat"/>
              </a:rPr>
              <a:t>Developer</a:t>
            </a:r>
            <a:endParaRPr sz="1200">
              <a:latin typeface="Montserrat"/>
              <a:ea typeface="Montserrat"/>
              <a:cs typeface="Montserrat"/>
              <a:sym typeface="Montserrat"/>
            </a:endParaRPr>
          </a:p>
        </p:txBody>
      </p:sp>
      <p:sp>
        <p:nvSpPr>
          <p:cNvPr id="79" name="Google Shape;79;p14"/>
          <p:cNvSpPr txBox="1"/>
          <p:nvPr/>
        </p:nvSpPr>
        <p:spPr>
          <a:xfrm>
            <a:off x="571500" y="217025"/>
            <a:ext cx="6207000" cy="6465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l">
              <a:spcBef>
                <a:spcPts val="0"/>
              </a:spcBef>
              <a:spcAft>
                <a:spcPts val="0"/>
              </a:spcAft>
              <a:buNone/>
            </a:pPr>
            <a:r>
              <a:rPr b="1" lang="en" sz="3000">
                <a:solidFill>
                  <a:schemeClr val="dk1"/>
                </a:solidFill>
                <a:latin typeface="Montserrat"/>
                <a:ea typeface="Montserrat"/>
                <a:cs typeface="Montserrat"/>
                <a:sym typeface="Montserrat"/>
              </a:rPr>
              <a:t>Meet the Team</a:t>
            </a:r>
            <a:endParaRPr b="1" sz="3000">
              <a:solidFill>
                <a:schemeClr val="dk1"/>
              </a:solidFill>
              <a:latin typeface="Montserrat"/>
              <a:ea typeface="Montserrat"/>
              <a:cs typeface="Montserrat"/>
              <a:sym typeface="Montserrat"/>
            </a:endParaRPr>
          </a:p>
        </p:txBody>
      </p:sp>
      <p:pic>
        <p:nvPicPr>
          <p:cNvPr id="80" name="Google Shape;80;p14"/>
          <p:cNvPicPr preferRelativeResize="0"/>
          <p:nvPr/>
        </p:nvPicPr>
        <p:blipFill>
          <a:blip r:embed="rId8">
            <a:alphaModFix/>
          </a:blip>
          <a:stretch>
            <a:fillRect/>
          </a:stretch>
        </p:blipFill>
        <p:spPr>
          <a:xfrm>
            <a:off x="8277225" y="4276753"/>
            <a:ext cx="866775" cy="866750"/>
          </a:xfrm>
          <a:prstGeom prst="rect">
            <a:avLst/>
          </a:prstGeom>
          <a:noFill/>
          <a:ln>
            <a:noFill/>
          </a:ln>
          <a:effectLst>
            <a:outerShdw blurRad="57150" rotWithShape="0" algn="bl" dir="5400000" dist="19050">
              <a:srgbClr val="000000">
                <a:alpha val="50000"/>
              </a:srgbClr>
            </a:outerShdw>
          </a:effectLst>
        </p:spPr>
      </p:pic>
      <p:pic>
        <p:nvPicPr>
          <p:cNvPr id="81" name="Google Shape;81;p14"/>
          <p:cNvPicPr preferRelativeResize="0"/>
          <p:nvPr/>
        </p:nvPicPr>
        <p:blipFill>
          <a:blip r:embed="rId9">
            <a:alphaModFix/>
          </a:blip>
          <a:stretch>
            <a:fillRect/>
          </a:stretch>
        </p:blipFill>
        <p:spPr>
          <a:xfrm>
            <a:off x="2272025" y="3240539"/>
            <a:ext cx="305601" cy="1528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pic>
        <p:nvPicPr>
          <p:cNvPr id="86" name="Google Shape;86;p15"/>
          <p:cNvPicPr preferRelativeResize="0"/>
          <p:nvPr/>
        </p:nvPicPr>
        <p:blipFill>
          <a:blip r:embed="rId3">
            <a:alphaModFix/>
          </a:blip>
          <a:stretch>
            <a:fillRect/>
          </a:stretch>
        </p:blipFill>
        <p:spPr>
          <a:xfrm>
            <a:off x="7339875" y="3425525"/>
            <a:ext cx="1417175" cy="1417175"/>
          </a:xfrm>
          <a:prstGeom prst="rect">
            <a:avLst/>
          </a:prstGeom>
          <a:noFill/>
          <a:ln>
            <a:noFill/>
          </a:ln>
          <a:effectLst>
            <a:outerShdw blurRad="57150" rotWithShape="0" algn="bl" dir="5400000" dist="19050">
              <a:srgbClr val="000000">
                <a:alpha val="50000"/>
              </a:srgbClr>
            </a:outerShdw>
          </a:effectLst>
        </p:spPr>
      </p:pic>
      <p:pic>
        <p:nvPicPr>
          <p:cNvPr id="87" name="Google Shape;87;p15"/>
          <p:cNvPicPr preferRelativeResize="0"/>
          <p:nvPr/>
        </p:nvPicPr>
        <p:blipFill>
          <a:blip r:embed="rId4">
            <a:alphaModFix/>
          </a:blip>
          <a:stretch>
            <a:fillRect/>
          </a:stretch>
        </p:blipFill>
        <p:spPr>
          <a:xfrm>
            <a:off x="481375" y="3539300"/>
            <a:ext cx="1231375" cy="1231375"/>
          </a:xfrm>
          <a:prstGeom prst="rect">
            <a:avLst/>
          </a:prstGeom>
          <a:noFill/>
          <a:ln>
            <a:noFill/>
          </a:ln>
          <a:effectLst>
            <a:outerShdw blurRad="57150" rotWithShape="0" algn="bl" dir="5400000" dist="19050">
              <a:srgbClr val="000000">
                <a:alpha val="50000"/>
              </a:srgbClr>
            </a:outerShdw>
          </a:effectLst>
        </p:spPr>
      </p:pic>
      <p:sp>
        <p:nvSpPr>
          <p:cNvPr id="88" name="Google Shape;88;p15"/>
          <p:cNvSpPr/>
          <p:nvPr/>
        </p:nvSpPr>
        <p:spPr>
          <a:xfrm rot="3960509">
            <a:off x="7911246" y="-1131444"/>
            <a:ext cx="2411445" cy="2723428"/>
          </a:xfrm>
          <a:custGeom>
            <a:rect b="b" l="l" r="r" t="t"/>
            <a:pathLst>
              <a:path extrusionOk="0" h="153061" w="283176">
                <a:moveTo>
                  <a:pt x="168404" y="0"/>
                </a:moveTo>
                <a:cubicBezTo>
                  <a:pt x="157709" y="0"/>
                  <a:pt x="146666" y="1269"/>
                  <a:pt x="137470" y="1958"/>
                </a:cubicBezTo>
                <a:cubicBezTo>
                  <a:pt x="99769" y="4776"/>
                  <a:pt x="61970" y="14736"/>
                  <a:pt x="30657" y="36550"/>
                </a:cubicBezTo>
                <a:cubicBezTo>
                  <a:pt x="16422" y="46461"/>
                  <a:pt x="2915" y="60284"/>
                  <a:pt x="1336" y="77580"/>
                </a:cubicBezTo>
                <a:cubicBezTo>
                  <a:pt x="0" y="92204"/>
                  <a:pt x="7774" y="106560"/>
                  <a:pt x="18778" y="116301"/>
                </a:cubicBezTo>
                <a:cubicBezTo>
                  <a:pt x="29807" y="126043"/>
                  <a:pt x="43726" y="131800"/>
                  <a:pt x="57670" y="136415"/>
                </a:cubicBezTo>
                <a:cubicBezTo>
                  <a:pt x="91058" y="147472"/>
                  <a:pt x="125903" y="153060"/>
                  <a:pt x="160873" y="153060"/>
                </a:cubicBezTo>
                <a:cubicBezTo>
                  <a:pt x="176382" y="153060"/>
                  <a:pt x="191917" y="151961"/>
                  <a:pt x="207359" y="149752"/>
                </a:cubicBezTo>
                <a:cubicBezTo>
                  <a:pt x="222226" y="147614"/>
                  <a:pt x="237360" y="144286"/>
                  <a:pt x="249871" y="135929"/>
                </a:cubicBezTo>
                <a:cubicBezTo>
                  <a:pt x="275062" y="119095"/>
                  <a:pt x="283175" y="80398"/>
                  <a:pt x="265102" y="56057"/>
                </a:cubicBezTo>
                <a:cubicBezTo>
                  <a:pt x="255968" y="43789"/>
                  <a:pt x="242097" y="36137"/>
                  <a:pt x="229125" y="28024"/>
                </a:cubicBezTo>
                <a:cubicBezTo>
                  <a:pt x="217003" y="20420"/>
                  <a:pt x="204881" y="7643"/>
                  <a:pt x="191278" y="3027"/>
                </a:cubicBezTo>
                <a:cubicBezTo>
                  <a:pt x="184502" y="737"/>
                  <a:pt x="176554" y="0"/>
                  <a:pt x="168404" y="0"/>
                </a:cubicBezTo>
                <a:close/>
              </a:path>
            </a:pathLst>
          </a:custGeom>
          <a:solidFill>
            <a:srgbClr val="69AD96"/>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15"/>
          <p:cNvSpPr/>
          <p:nvPr/>
        </p:nvSpPr>
        <p:spPr>
          <a:xfrm flipH="1" rot="-885859">
            <a:off x="-1290183" y="3130695"/>
            <a:ext cx="3480450" cy="2520476"/>
          </a:xfrm>
          <a:custGeom>
            <a:rect b="b" l="l" r="r" t="t"/>
            <a:pathLst>
              <a:path extrusionOk="0" h="163053" w="275243">
                <a:moveTo>
                  <a:pt x="201254" y="0"/>
                </a:moveTo>
                <a:cubicBezTo>
                  <a:pt x="198902" y="0"/>
                  <a:pt x="196530" y="193"/>
                  <a:pt x="194136" y="606"/>
                </a:cubicBezTo>
                <a:cubicBezTo>
                  <a:pt x="167810" y="5138"/>
                  <a:pt x="136105" y="19221"/>
                  <a:pt x="129298" y="47821"/>
                </a:cubicBezTo>
                <a:cubicBezTo>
                  <a:pt x="127330" y="56163"/>
                  <a:pt x="127853" y="64956"/>
                  <a:pt x="125741" y="73262"/>
                </a:cubicBezTo>
                <a:cubicBezTo>
                  <a:pt x="120216" y="95037"/>
                  <a:pt x="98206" y="108452"/>
                  <a:pt x="76773" y="115169"/>
                </a:cubicBezTo>
                <a:cubicBezTo>
                  <a:pt x="59133" y="120694"/>
                  <a:pt x="40337" y="123457"/>
                  <a:pt x="24304" y="132665"/>
                </a:cubicBezTo>
                <a:cubicBezTo>
                  <a:pt x="12820" y="139255"/>
                  <a:pt x="2944" y="150594"/>
                  <a:pt x="1" y="163053"/>
                </a:cubicBezTo>
                <a:lnTo>
                  <a:pt x="275242" y="163053"/>
                </a:lnTo>
                <a:lnTo>
                  <a:pt x="275242" y="35778"/>
                </a:lnTo>
                <a:cubicBezTo>
                  <a:pt x="273220" y="34767"/>
                  <a:pt x="271198" y="33720"/>
                  <a:pt x="269211" y="32655"/>
                </a:cubicBezTo>
                <a:cubicBezTo>
                  <a:pt x="248547" y="21457"/>
                  <a:pt x="226060" y="0"/>
                  <a:pt x="201254" y="0"/>
                </a:cubicBezTo>
                <a:close/>
              </a:path>
            </a:pathLst>
          </a:custGeom>
          <a:solidFill>
            <a:srgbClr val="436188"/>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5"/>
          <p:cNvSpPr txBox="1"/>
          <p:nvPr/>
        </p:nvSpPr>
        <p:spPr>
          <a:xfrm>
            <a:off x="571500" y="217025"/>
            <a:ext cx="6207000" cy="6465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l">
              <a:spcBef>
                <a:spcPts val="0"/>
              </a:spcBef>
              <a:spcAft>
                <a:spcPts val="0"/>
              </a:spcAft>
              <a:buNone/>
            </a:pPr>
            <a:r>
              <a:rPr b="1" lang="en" sz="3000">
                <a:solidFill>
                  <a:schemeClr val="dk1"/>
                </a:solidFill>
                <a:latin typeface="Montserrat"/>
                <a:ea typeface="Montserrat"/>
                <a:cs typeface="Montserrat"/>
                <a:sym typeface="Montserrat"/>
              </a:rPr>
              <a:t>Problem</a:t>
            </a:r>
            <a:endParaRPr b="1" sz="3000">
              <a:solidFill>
                <a:schemeClr val="dk1"/>
              </a:solidFill>
              <a:latin typeface="Montserrat"/>
              <a:ea typeface="Montserrat"/>
              <a:cs typeface="Montserrat"/>
              <a:sym typeface="Montserrat"/>
            </a:endParaRPr>
          </a:p>
        </p:txBody>
      </p:sp>
      <p:pic>
        <p:nvPicPr>
          <p:cNvPr id="91" name="Google Shape;91;p15"/>
          <p:cNvPicPr preferRelativeResize="0"/>
          <p:nvPr/>
        </p:nvPicPr>
        <p:blipFill>
          <a:blip r:embed="rId5">
            <a:alphaModFix/>
          </a:blip>
          <a:stretch>
            <a:fillRect/>
          </a:stretch>
        </p:blipFill>
        <p:spPr>
          <a:xfrm>
            <a:off x="8277225" y="4276753"/>
            <a:ext cx="866775" cy="866750"/>
          </a:xfrm>
          <a:prstGeom prst="rect">
            <a:avLst/>
          </a:prstGeom>
          <a:noFill/>
          <a:ln>
            <a:noFill/>
          </a:ln>
          <a:effectLst>
            <a:outerShdw blurRad="57150" rotWithShape="0" algn="bl" dir="5400000" dist="19050">
              <a:srgbClr val="000000">
                <a:alpha val="50000"/>
              </a:srgbClr>
            </a:outerShdw>
          </a:effectLst>
        </p:spPr>
      </p:pic>
      <p:sp>
        <p:nvSpPr>
          <p:cNvPr id="92" name="Google Shape;92;p15"/>
          <p:cNvSpPr txBox="1"/>
          <p:nvPr/>
        </p:nvSpPr>
        <p:spPr>
          <a:xfrm>
            <a:off x="571500" y="969900"/>
            <a:ext cx="7575600" cy="1723800"/>
          </a:xfrm>
          <a:prstGeom prst="rect">
            <a:avLst/>
          </a:prstGeom>
          <a:noFill/>
          <a:ln>
            <a:noFill/>
          </a:ln>
        </p:spPr>
        <p:txBody>
          <a:bodyPr anchorCtr="0" anchor="t" bIns="91425" lIns="91425" spcFirstLastPara="1" rIns="91425" wrap="square" tIns="91425">
            <a:spAutoFit/>
          </a:bodyPr>
          <a:lstStyle/>
          <a:p>
            <a:pPr indent="-355600" lvl="0" marL="457200" rtl="0" algn="l">
              <a:spcBef>
                <a:spcPts val="0"/>
              </a:spcBef>
              <a:spcAft>
                <a:spcPts val="0"/>
              </a:spcAft>
              <a:buClr>
                <a:schemeClr val="dk1"/>
              </a:buClr>
              <a:buSzPts val="2000"/>
              <a:buFont typeface="Montserrat"/>
              <a:buChar char="●"/>
            </a:pPr>
            <a:r>
              <a:rPr lang="en" sz="2000">
                <a:solidFill>
                  <a:schemeClr val="dk1"/>
                </a:solidFill>
                <a:latin typeface="Montserrat"/>
                <a:ea typeface="Montserrat"/>
                <a:cs typeface="Montserrat"/>
                <a:sym typeface="Montserrat"/>
              </a:rPr>
              <a:t>Independent auto repair shops do not have an efficient way of reaching and interacting with new customers</a:t>
            </a:r>
            <a:endParaRPr sz="2000">
              <a:solidFill>
                <a:schemeClr val="dk1"/>
              </a:solidFill>
              <a:latin typeface="Montserrat"/>
              <a:ea typeface="Montserrat"/>
              <a:cs typeface="Montserrat"/>
              <a:sym typeface="Montserrat"/>
            </a:endParaRPr>
          </a:p>
          <a:p>
            <a:pPr indent="-355600" lvl="0" marL="457200" rtl="0" algn="l">
              <a:spcBef>
                <a:spcPts val="0"/>
              </a:spcBef>
              <a:spcAft>
                <a:spcPts val="0"/>
              </a:spcAft>
              <a:buClr>
                <a:schemeClr val="dk1"/>
              </a:buClr>
              <a:buSzPts val="2000"/>
              <a:buFont typeface="Montserrat"/>
              <a:buChar char="●"/>
            </a:pPr>
            <a:r>
              <a:rPr lang="en" sz="2000">
                <a:solidFill>
                  <a:schemeClr val="dk1"/>
                </a:solidFill>
                <a:latin typeface="Montserrat"/>
                <a:ea typeface="Montserrat"/>
                <a:cs typeface="Montserrat"/>
                <a:sym typeface="Montserrat"/>
              </a:rPr>
              <a:t>Customers do not have an efficient way to find and compare auto repair shops</a:t>
            </a:r>
            <a:endParaRPr sz="2000">
              <a:solidFill>
                <a:schemeClr val="dk1"/>
              </a:solidFill>
              <a:latin typeface="Montserrat"/>
              <a:ea typeface="Montserrat"/>
              <a:cs typeface="Montserrat"/>
              <a:sym typeface="Montserrat"/>
            </a:endParaRPr>
          </a:p>
        </p:txBody>
      </p:sp>
      <p:pic>
        <p:nvPicPr>
          <p:cNvPr id="93" name="Google Shape;93;p15"/>
          <p:cNvPicPr preferRelativeResize="0"/>
          <p:nvPr/>
        </p:nvPicPr>
        <p:blipFill>
          <a:blip r:embed="rId6">
            <a:alphaModFix/>
          </a:blip>
          <a:stretch>
            <a:fillRect/>
          </a:stretch>
        </p:blipFill>
        <p:spPr>
          <a:xfrm>
            <a:off x="2106375" y="3497550"/>
            <a:ext cx="1273125" cy="1273125"/>
          </a:xfrm>
          <a:prstGeom prst="rect">
            <a:avLst/>
          </a:prstGeom>
          <a:noFill/>
          <a:ln>
            <a:noFill/>
          </a:ln>
          <a:effectLst>
            <a:outerShdw blurRad="57150" rotWithShape="0" algn="bl" dir="5400000" dist="19050">
              <a:srgbClr val="000000">
                <a:alpha val="50000"/>
              </a:srgbClr>
            </a:outerShdw>
          </a:effectLst>
        </p:spPr>
      </p:pic>
      <p:pic>
        <p:nvPicPr>
          <p:cNvPr id="94" name="Google Shape;94;p15"/>
          <p:cNvPicPr preferRelativeResize="0"/>
          <p:nvPr/>
        </p:nvPicPr>
        <p:blipFill>
          <a:blip r:embed="rId7">
            <a:alphaModFix/>
          </a:blip>
          <a:stretch>
            <a:fillRect/>
          </a:stretch>
        </p:blipFill>
        <p:spPr>
          <a:xfrm>
            <a:off x="3858250" y="3425525"/>
            <a:ext cx="1336125" cy="1336125"/>
          </a:xfrm>
          <a:prstGeom prst="rect">
            <a:avLst/>
          </a:prstGeom>
          <a:noFill/>
          <a:ln>
            <a:noFill/>
          </a:ln>
          <a:effectLst>
            <a:outerShdw blurRad="57150" rotWithShape="0" algn="bl" dir="5400000" dist="19050">
              <a:srgbClr val="000000">
                <a:alpha val="50000"/>
              </a:srgbClr>
            </a:outerShdw>
          </a:effectLst>
        </p:spPr>
      </p:pic>
      <p:pic>
        <p:nvPicPr>
          <p:cNvPr id="95" name="Google Shape;95;p15"/>
          <p:cNvPicPr preferRelativeResize="0"/>
          <p:nvPr/>
        </p:nvPicPr>
        <p:blipFill>
          <a:blip r:embed="rId8">
            <a:alphaModFix/>
          </a:blip>
          <a:stretch>
            <a:fillRect/>
          </a:stretch>
        </p:blipFill>
        <p:spPr>
          <a:xfrm>
            <a:off x="5579075" y="3400450"/>
            <a:ext cx="1467325" cy="1467325"/>
          </a:xfrm>
          <a:prstGeom prst="rect">
            <a:avLst/>
          </a:prstGeom>
          <a:noFill/>
          <a:ln>
            <a:noFill/>
          </a:ln>
          <a:effectLst>
            <a:outerShdw blurRad="57150" rotWithShape="0" algn="bl" dir="5400000" dist="19050">
              <a:srgbClr val="000000">
                <a:alpha val="50000"/>
              </a:srgbClr>
            </a:outerShdw>
          </a:effectLst>
        </p:spPr>
      </p:pic>
      <p:pic>
        <p:nvPicPr>
          <p:cNvPr id="96" name="Google Shape;96;p15"/>
          <p:cNvPicPr preferRelativeResize="0"/>
          <p:nvPr/>
        </p:nvPicPr>
        <p:blipFill>
          <a:blip r:embed="rId9">
            <a:alphaModFix/>
          </a:blip>
          <a:stretch>
            <a:fillRect/>
          </a:stretch>
        </p:blipFill>
        <p:spPr>
          <a:xfrm>
            <a:off x="7286525" y="2098200"/>
            <a:ext cx="1627175" cy="1627175"/>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16"/>
          <p:cNvSpPr/>
          <p:nvPr/>
        </p:nvSpPr>
        <p:spPr>
          <a:xfrm rot="4930936">
            <a:off x="-2047371" y="2297099"/>
            <a:ext cx="4860850" cy="3359396"/>
          </a:xfrm>
          <a:custGeom>
            <a:rect b="b" l="l" r="r" t="t"/>
            <a:pathLst>
              <a:path extrusionOk="0" h="195830" w="237196">
                <a:moveTo>
                  <a:pt x="182493" y="0"/>
                </a:moveTo>
                <a:cubicBezTo>
                  <a:pt x="160794" y="0"/>
                  <a:pt x="136857" y="13684"/>
                  <a:pt x="125770" y="46667"/>
                </a:cubicBezTo>
                <a:cubicBezTo>
                  <a:pt x="112501" y="86475"/>
                  <a:pt x="99703" y="101135"/>
                  <a:pt x="82683" y="101135"/>
                </a:cubicBezTo>
                <a:cubicBezTo>
                  <a:pt x="77764" y="101135"/>
                  <a:pt x="72494" y="99911"/>
                  <a:pt x="66757" y="97716"/>
                </a:cubicBezTo>
                <a:cubicBezTo>
                  <a:pt x="59909" y="95081"/>
                  <a:pt x="53433" y="93896"/>
                  <a:pt x="47460" y="93896"/>
                </a:cubicBezTo>
                <a:cubicBezTo>
                  <a:pt x="17332" y="93896"/>
                  <a:pt x="1" y="124030"/>
                  <a:pt x="12313" y="150071"/>
                </a:cubicBezTo>
                <a:cubicBezTo>
                  <a:pt x="19223" y="164795"/>
                  <a:pt x="29540" y="168076"/>
                  <a:pt x="41648" y="168076"/>
                </a:cubicBezTo>
                <a:cubicBezTo>
                  <a:pt x="51382" y="168076"/>
                  <a:pt x="62272" y="165955"/>
                  <a:pt x="73479" y="165955"/>
                </a:cubicBezTo>
                <a:cubicBezTo>
                  <a:pt x="86528" y="165955"/>
                  <a:pt x="100005" y="168830"/>
                  <a:pt x="112584" y="181275"/>
                </a:cubicBezTo>
                <a:cubicBezTo>
                  <a:pt x="123109" y="191650"/>
                  <a:pt x="135906" y="195830"/>
                  <a:pt x="148277" y="195830"/>
                </a:cubicBezTo>
                <a:cubicBezTo>
                  <a:pt x="168129" y="195830"/>
                  <a:pt x="186885" y="185066"/>
                  <a:pt x="193400" y="171875"/>
                </a:cubicBezTo>
                <a:cubicBezTo>
                  <a:pt x="213115" y="132315"/>
                  <a:pt x="187003" y="136231"/>
                  <a:pt x="220818" y="61420"/>
                </a:cubicBezTo>
                <a:cubicBezTo>
                  <a:pt x="237196" y="25134"/>
                  <a:pt x="211900" y="0"/>
                  <a:pt x="182493" y="0"/>
                </a:cubicBezTo>
                <a:close/>
              </a:path>
            </a:pathLst>
          </a:custGeom>
          <a:solidFill>
            <a:srgbClr val="436188"/>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6"/>
          <p:cNvSpPr/>
          <p:nvPr/>
        </p:nvSpPr>
        <p:spPr>
          <a:xfrm rot="-17495">
            <a:off x="7846139" y="1766951"/>
            <a:ext cx="1947568" cy="2214410"/>
          </a:xfrm>
          <a:custGeom>
            <a:rect b="b" l="l" r="r" t="t"/>
            <a:pathLst>
              <a:path extrusionOk="0" h="153061" w="283176">
                <a:moveTo>
                  <a:pt x="168404" y="0"/>
                </a:moveTo>
                <a:cubicBezTo>
                  <a:pt x="157709" y="0"/>
                  <a:pt x="146666" y="1269"/>
                  <a:pt x="137470" y="1958"/>
                </a:cubicBezTo>
                <a:cubicBezTo>
                  <a:pt x="99769" y="4776"/>
                  <a:pt x="61970" y="14736"/>
                  <a:pt x="30657" y="36550"/>
                </a:cubicBezTo>
                <a:cubicBezTo>
                  <a:pt x="16422" y="46461"/>
                  <a:pt x="2915" y="60284"/>
                  <a:pt x="1336" y="77580"/>
                </a:cubicBezTo>
                <a:cubicBezTo>
                  <a:pt x="0" y="92204"/>
                  <a:pt x="7774" y="106560"/>
                  <a:pt x="18778" y="116301"/>
                </a:cubicBezTo>
                <a:cubicBezTo>
                  <a:pt x="29807" y="126043"/>
                  <a:pt x="43726" y="131800"/>
                  <a:pt x="57670" y="136415"/>
                </a:cubicBezTo>
                <a:cubicBezTo>
                  <a:pt x="91058" y="147472"/>
                  <a:pt x="125903" y="153060"/>
                  <a:pt x="160873" y="153060"/>
                </a:cubicBezTo>
                <a:cubicBezTo>
                  <a:pt x="176382" y="153060"/>
                  <a:pt x="191917" y="151961"/>
                  <a:pt x="207359" y="149752"/>
                </a:cubicBezTo>
                <a:cubicBezTo>
                  <a:pt x="222226" y="147614"/>
                  <a:pt x="237360" y="144286"/>
                  <a:pt x="249871" y="135929"/>
                </a:cubicBezTo>
                <a:cubicBezTo>
                  <a:pt x="275062" y="119095"/>
                  <a:pt x="283175" y="80398"/>
                  <a:pt x="265102" y="56057"/>
                </a:cubicBezTo>
                <a:cubicBezTo>
                  <a:pt x="255968" y="43789"/>
                  <a:pt x="242097" y="36137"/>
                  <a:pt x="229125" y="28024"/>
                </a:cubicBezTo>
                <a:cubicBezTo>
                  <a:pt x="217003" y="20420"/>
                  <a:pt x="204881" y="7643"/>
                  <a:pt x="191278" y="3027"/>
                </a:cubicBezTo>
                <a:cubicBezTo>
                  <a:pt x="184502" y="737"/>
                  <a:pt x="176554" y="0"/>
                  <a:pt x="168404" y="0"/>
                </a:cubicBezTo>
                <a:close/>
              </a:path>
            </a:pathLst>
          </a:custGeom>
          <a:solidFill>
            <a:srgbClr val="69AD96"/>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16"/>
          <p:cNvSpPr/>
          <p:nvPr/>
        </p:nvSpPr>
        <p:spPr>
          <a:xfrm rot="-6299748">
            <a:off x="5919775" y="-822469"/>
            <a:ext cx="4860831" cy="3359375"/>
          </a:xfrm>
          <a:custGeom>
            <a:rect b="b" l="l" r="r" t="t"/>
            <a:pathLst>
              <a:path extrusionOk="0" h="195830" w="237196">
                <a:moveTo>
                  <a:pt x="182493" y="0"/>
                </a:moveTo>
                <a:cubicBezTo>
                  <a:pt x="160794" y="0"/>
                  <a:pt x="136857" y="13684"/>
                  <a:pt x="125770" y="46667"/>
                </a:cubicBezTo>
                <a:cubicBezTo>
                  <a:pt x="112501" y="86475"/>
                  <a:pt x="99703" y="101135"/>
                  <a:pt x="82683" y="101135"/>
                </a:cubicBezTo>
                <a:cubicBezTo>
                  <a:pt x="77764" y="101135"/>
                  <a:pt x="72494" y="99911"/>
                  <a:pt x="66757" y="97716"/>
                </a:cubicBezTo>
                <a:cubicBezTo>
                  <a:pt x="59909" y="95081"/>
                  <a:pt x="53433" y="93896"/>
                  <a:pt x="47460" y="93896"/>
                </a:cubicBezTo>
                <a:cubicBezTo>
                  <a:pt x="17332" y="93896"/>
                  <a:pt x="1" y="124030"/>
                  <a:pt x="12313" y="150071"/>
                </a:cubicBezTo>
                <a:cubicBezTo>
                  <a:pt x="19223" y="164795"/>
                  <a:pt x="29540" y="168076"/>
                  <a:pt x="41648" y="168076"/>
                </a:cubicBezTo>
                <a:cubicBezTo>
                  <a:pt x="51382" y="168076"/>
                  <a:pt x="62272" y="165955"/>
                  <a:pt x="73479" y="165955"/>
                </a:cubicBezTo>
                <a:cubicBezTo>
                  <a:pt x="86528" y="165955"/>
                  <a:pt x="100005" y="168830"/>
                  <a:pt x="112584" y="181275"/>
                </a:cubicBezTo>
                <a:cubicBezTo>
                  <a:pt x="123109" y="191650"/>
                  <a:pt x="135906" y="195830"/>
                  <a:pt x="148277" y="195830"/>
                </a:cubicBezTo>
                <a:cubicBezTo>
                  <a:pt x="168129" y="195830"/>
                  <a:pt x="186885" y="185066"/>
                  <a:pt x="193400" y="171875"/>
                </a:cubicBezTo>
                <a:cubicBezTo>
                  <a:pt x="213115" y="132315"/>
                  <a:pt x="187003" y="136231"/>
                  <a:pt x="220818" y="61420"/>
                </a:cubicBezTo>
                <a:cubicBezTo>
                  <a:pt x="237196" y="25134"/>
                  <a:pt x="211900" y="0"/>
                  <a:pt x="182493" y="0"/>
                </a:cubicBezTo>
                <a:close/>
              </a:path>
            </a:pathLst>
          </a:custGeom>
          <a:solidFill>
            <a:srgbClr val="436188"/>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6"/>
          <p:cNvSpPr txBox="1"/>
          <p:nvPr/>
        </p:nvSpPr>
        <p:spPr>
          <a:xfrm>
            <a:off x="571500" y="217025"/>
            <a:ext cx="6207000" cy="6465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l">
              <a:spcBef>
                <a:spcPts val="0"/>
              </a:spcBef>
              <a:spcAft>
                <a:spcPts val="0"/>
              </a:spcAft>
              <a:buNone/>
            </a:pPr>
            <a:r>
              <a:rPr b="1" lang="en" sz="3000">
                <a:solidFill>
                  <a:schemeClr val="dk1"/>
                </a:solidFill>
                <a:latin typeface="Montserrat"/>
                <a:ea typeface="Montserrat"/>
                <a:cs typeface="Montserrat"/>
                <a:sym typeface="Montserrat"/>
              </a:rPr>
              <a:t>What is Sayyara?</a:t>
            </a:r>
            <a:endParaRPr b="1" sz="3000">
              <a:solidFill>
                <a:schemeClr val="dk1"/>
              </a:solidFill>
              <a:latin typeface="Montserrat"/>
              <a:ea typeface="Montserrat"/>
              <a:cs typeface="Montserrat"/>
              <a:sym typeface="Montserrat"/>
            </a:endParaRPr>
          </a:p>
        </p:txBody>
      </p:sp>
      <p:sp>
        <p:nvSpPr>
          <p:cNvPr id="105" name="Google Shape;105;p16"/>
          <p:cNvSpPr txBox="1"/>
          <p:nvPr/>
        </p:nvSpPr>
        <p:spPr>
          <a:xfrm>
            <a:off x="571500" y="969900"/>
            <a:ext cx="7357200" cy="1108200"/>
          </a:xfrm>
          <a:prstGeom prst="rect">
            <a:avLst/>
          </a:prstGeom>
          <a:noFill/>
          <a:ln>
            <a:noFill/>
          </a:ln>
        </p:spPr>
        <p:txBody>
          <a:bodyPr anchorCtr="0" anchor="t" bIns="91425" lIns="91425" spcFirstLastPara="1" rIns="91425" wrap="square" tIns="91425">
            <a:spAutoFit/>
          </a:bodyPr>
          <a:lstStyle/>
          <a:p>
            <a:pPr indent="-355600" lvl="0" marL="457200" rtl="0" algn="l">
              <a:spcBef>
                <a:spcPts val="0"/>
              </a:spcBef>
              <a:spcAft>
                <a:spcPts val="0"/>
              </a:spcAft>
              <a:buClr>
                <a:schemeClr val="dk1"/>
              </a:buClr>
              <a:buSzPts val="2000"/>
              <a:buFont typeface="Montserrat"/>
              <a:buChar char="●"/>
            </a:pPr>
            <a:r>
              <a:rPr lang="en" sz="2000">
                <a:solidFill>
                  <a:schemeClr val="dk1"/>
                </a:solidFill>
                <a:latin typeface="Montserrat"/>
                <a:ea typeface="Montserrat"/>
                <a:cs typeface="Montserrat"/>
                <a:sym typeface="Montserrat"/>
              </a:rPr>
              <a:t>P</a:t>
            </a:r>
            <a:r>
              <a:rPr lang="en" sz="2000">
                <a:solidFill>
                  <a:schemeClr val="dk1"/>
                </a:solidFill>
                <a:latin typeface="Montserrat"/>
                <a:ea typeface="Montserrat"/>
                <a:cs typeface="Montserrat"/>
                <a:sym typeface="Montserrat"/>
              </a:rPr>
              <a:t>rogressive web application (PWA)</a:t>
            </a:r>
            <a:endParaRPr sz="2000">
              <a:solidFill>
                <a:schemeClr val="dk1"/>
              </a:solidFill>
              <a:latin typeface="Montserrat"/>
              <a:ea typeface="Montserrat"/>
              <a:cs typeface="Montserrat"/>
              <a:sym typeface="Montserrat"/>
            </a:endParaRPr>
          </a:p>
          <a:p>
            <a:pPr indent="-355600" lvl="0" marL="457200" rtl="0" algn="l">
              <a:spcBef>
                <a:spcPts val="0"/>
              </a:spcBef>
              <a:spcAft>
                <a:spcPts val="0"/>
              </a:spcAft>
              <a:buClr>
                <a:schemeClr val="dk1"/>
              </a:buClr>
              <a:buSzPts val="2000"/>
              <a:buFont typeface="Montserrat"/>
              <a:buChar char="●"/>
            </a:pPr>
            <a:r>
              <a:rPr lang="en" sz="2000">
                <a:solidFill>
                  <a:schemeClr val="dk1"/>
                </a:solidFill>
                <a:latin typeface="Montserrat"/>
                <a:ea typeface="Montserrat"/>
                <a:cs typeface="Montserrat"/>
                <a:sym typeface="Montserrat"/>
              </a:rPr>
              <a:t>A platform for vehicle owners and independent auto repair shops to connect &amp; interact</a:t>
            </a:r>
            <a:endParaRPr sz="2000">
              <a:solidFill>
                <a:schemeClr val="dk1"/>
              </a:solidFill>
              <a:latin typeface="Montserrat"/>
              <a:ea typeface="Montserrat"/>
              <a:cs typeface="Montserrat"/>
              <a:sym typeface="Montserrat"/>
            </a:endParaRPr>
          </a:p>
        </p:txBody>
      </p:sp>
      <p:pic>
        <p:nvPicPr>
          <p:cNvPr id="106" name="Google Shape;106;p16"/>
          <p:cNvPicPr preferRelativeResize="0"/>
          <p:nvPr/>
        </p:nvPicPr>
        <p:blipFill>
          <a:blip r:embed="rId3">
            <a:alphaModFix/>
          </a:blip>
          <a:stretch>
            <a:fillRect/>
          </a:stretch>
        </p:blipFill>
        <p:spPr>
          <a:xfrm>
            <a:off x="8277225" y="4276753"/>
            <a:ext cx="866775" cy="866750"/>
          </a:xfrm>
          <a:prstGeom prst="rect">
            <a:avLst/>
          </a:prstGeom>
          <a:noFill/>
          <a:ln>
            <a:noFill/>
          </a:ln>
          <a:effectLst>
            <a:outerShdw blurRad="57150" rotWithShape="0" algn="bl" dir="5400000" dist="19050">
              <a:srgbClr val="000000">
                <a:alpha val="50000"/>
              </a:srgbClr>
            </a:outerShdw>
          </a:effectLst>
        </p:spPr>
      </p:pic>
      <p:pic>
        <p:nvPicPr>
          <p:cNvPr id="107" name="Google Shape;107;p16"/>
          <p:cNvPicPr preferRelativeResize="0"/>
          <p:nvPr/>
        </p:nvPicPr>
        <p:blipFill>
          <a:blip r:embed="rId4">
            <a:alphaModFix/>
          </a:blip>
          <a:stretch>
            <a:fillRect/>
          </a:stretch>
        </p:blipFill>
        <p:spPr>
          <a:xfrm>
            <a:off x="216150" y="3283825"/>
            <a:ext cx="3400124" cy="163860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pic>
        <p:nvPicPr>
          <p:cNvPr id="112" name="Google Shape;112;p17"/>
          <p:cNvPicPr preferRelativeResize="0"/>
          <p:nvPr/>
        </p:nvPicPr>
        <p:blipFill>
          <a:blip r:embed="rId3">
            <a:alphaModFix/>
          </a:blip>
          <a:stretch>
            <a:fillRect/>
          </a:stretch>
        </p:blipFill>
        <p:spPr>
          <a:xfrm>
            <a:off x="871600" y="2689875"/>
            <a:ext cx="1938975" cy="1938975"/>
          </a:xfrm>
          <a:prstGeom prst="rect">
            <a:avLst/>
          </a:prstGeom>
          <a:noFill/>
          <a:ln>
            <a:noFill/>
          </a:ln>
          <a:effectLst>
            <a:outerShdw blurRad="57150" rotWithShape="0" algn="bl" dir="5400000" dist="19050">
              <a:srgbClr val="000000">
                <a:alpha val="50000"/>
              </a:srgbClr>
            </a:outerShdw>
          </a:effectLst>
        </p:spPr>
      </p:pic>
      <p:pic>
        <p:nvPicPr>
          <p:cNvPr id="113" name="Google Shape;113;p17"/>
          <p:cNvPicPr preferRelativeResize="0"/>
          <p:nvPr/>
        </p:nvPicPr>
        <p:blipFill>
          <a:blip r:embed="rId4">
            <a:alphaModFix/>
          </a:blip>
          <a:stretch>
            <a:fillRect/>
          </a:stretch>
        </p:blipFill>
        <p:spPr>
          <a:xfrm>
            <a:off x="5658550" y="2640800"/>
            <a:ext cx="2037125" cy="2037125"/>
          </a:xfrm>
          <a:prstGeom prst="rect">
            <a:avLst/>
          </a:prstGeom>
          <a:noFill/>
          <a:ln>
            <a:noFill/>
          </a:ln>
          <a:effectLst>
            <a:outerShdw blurRad="57150" rotWithShape="0" algn="bl" dir="5400000" dist="19050">
              <a:srgbClr val="000000">
                <a:alpha val="50000"/>
              </a:srgbClr>
            </a:outerShdw>
          </a:effectLst>
        </p:spPr>
      </p:pic>
      <p:sp>
        <p:nvSpPr>
          <p:cNvPr id="114" name="Google Shape;114;p17"/>
          <p:cNvSpPr/>
          <p:nvPr/>
        </p:nvSpPr>
        <p:spPr>
          <a:xfrm rot="-1451482">
            <a:off x="6301680" y="2210177"/>
            <a:ext cx="4129950" cy="3332110"/>
          </a:xfrm>
          <a:custGeom>
            <a:rect b="b" l="l" r="r" t="t"/>
            <a:pathLst>
              <a:path extrusionOk="0" h="195830" w="237196">
                <a:moveTo>
                  <a:pt x="182493" y="0"/>
                </a:moveTo>
                <a:cubicBezTo>
                  <a:pt x="160794" y="0"/>
                  <a:pt x="136857" y="13684"/>
                  <a:pt x="125770" y="46667"/>
                </a:cubicBezTo>
                <a:cubicBezTo>
                  <a:pt x="112501" y="86475"/>
                  <a:pt x="99703" y="101135"/>
                  <a:pt x="82683" y="101135"/>
                </a:cubicBezTo>
                <a:cubicBezTo>
                  <a:pt x="77764" y="101135"/>
                  <a:pt x="72494" y="99911"/>
                  <a:pt x="66757" y="97716"/>
                </a:cubicBezTo>
                <a:cubicBezTo>
                  <a:pt x="59909" y="95081"/>
                  <a:pt x="53433" y="93896"/>
                  <a:pt x="47460" y="93896"/>
                </a:cubicBezTo>
                <a:cubicBezTo>
                  <a:pt x="17332" y="93896"/>
                  <a:pt x="1" y="124030"/>
                  <a:pt x="12313" y="150071"/>
                </a:cubicBezTo>
                <a:cubicBezTo>
                  <a:pt x="19223" y="164795"/>
                  <a:pt x="29540" y="168076"/>
                  <a:pt x="41648" y="168076"/>
                </a:cubicBezTo>
                <a:cubicBezTo>
                  <a:pt x="51382" y="168076"/>
                  <a:pt x="62272" y="165955"/>
                  <a:pt x="73479" y="165955"/>
                </a:cubicBezTo>
                <a:cubicBezTo>
                  <a:pt x="86528" y="165955"/>
                  <a:pt x="100005" y="168830"/>
                  <a:pt x="112584" y="181275"/>
                </a:cubicBezTo>
                <a:cubicBezTo>
                  <a:pt x="123109" y="191650"/>
                  <a:pt x="135906" y="195830"/>
                  <a:pt x="148277" y="195830"/>
                </a:cubicBezTo>
                <a:cubicBezTo>
                  <a:pt x="168129" y="195830"/>
                  <a:pt x="186885" y="185066"/>
                  <a:pt x="193400" y="171875"/>
                </a:cubicBezTo>
                <a:cubicBezTo>
                  <a:pt x="213115" y="132315"/>
                  <a:pt x="187003" y="136231"/>
                  <a:pt x="220818" y="61420"/>
                </a:cubicBezTo>
                <a:cubicBezTo>
                  <a:pt x="237196" y="25134"/>
                  <a:pt x="211900" y="0"/>
                  <a:pt x="182493" y="0"/>
                </a:cubicBezTo>
                <a:close/>
              </a:path>
            </a:pathLst>
          </a:custGeom>
          <a:solidFill>
            <a:srgbClr val="436188"/>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7"/>
          <p:cNvSpPr/>
          <p:nvPr/>
        </p:nvSpPr>
        <p:spPr>
          <a:xfrm rot="-2496565">
            <a:off x="-1130975" y="3325570"/>
            <a:ext cx="2793171" cy="2769107"/>
          </a:xfrm>
          <a:custGeom>
            <a:rect b="b" l="l" r="r" t="t"/>
            <a:pathLst>
              <a:path extrusionOk="0" h="153061" w="283176">
                <a:moveTo>
                  <a:pt x="168404" y="0"/>
                </a:moveTo>
                <a:cubicBezTo>
                  <a:pt x="157709" y="0"/>
                  <a:pt x="146666" y="1269"/>
                  <a:pt x="137470" y="1958"/>
                </a:cubicBezTo>
                <a:cubicBezTo>
                  <a:pt x="99769" y="4776"/>
                  <a:pt x="61970" y="14736"/>
                  <a:pt x="30657" y="36550"/>
                </a:cubicBezTo>
                <a:cubicBezTo>
                  <a:pt x="16422" y="46461"/>
                  <a:pt x="2915" y="60284"/>
                  <a:pt x="1336" y="77580"/>
                </a:cubicBezTo>
                <a:cubicBezTo>
                  <a:pt x="0" y="92204"/>
                  <a:pt x="7774" y="106560"/>
                  <a:pt x="18778" y="116301"/>
                </a:cubicBezTo>
                <a:cubicBezTo>
                  <a:pt x="29807" y="126043"/>
                  <a:pt x="43726" y="131800"/>
                  <a:pt x="57670" y="136415"/>
                </a:cubicBezTo>
                <a:cubicBezTo>
                  <a:pt x="91058" y="147472"/>
                  <a:pt x="125903" y="153060"/>
                  <a:pt x="160873" y="153060"/>
                </a:cubicBezTo>
                <a:cubicBezTo>
                  <a:pt x="176382" y="153060"/>
                  <a:pt x="191917" y="151961"/>
                  <a:pt x="207359" y="149752"/>
                </a:cubicBezTo>
                <a:cubicBezTo>
                  <a:pt x="222226" y="147614"/>
                  <a:pt x="237360" y="144286"/>
                  <a:pt x="249871" y="135929"/>
                </a:cubicBezTo>
                <a:cubicBezTo>
                  <a:pt x="275062" y="119095"/>
                  <a:pt x="283175" y="80398"/>
                  <a:pt x="265102" y="56057"/>
                </a:cubicBezTo>
                <a:cubicBezTo>
                  <a:pt x="255968" y="43789"/>
                  <a:pt x="242097" y="36137"/>
                  <a:pt x="229125" y="28024"/>
                </a:cubicBezTo>
                <a:cubicBezTo>
                  <a:pt x="217003" y="20420"/>
                  <a:pt x="204881" y="7643"/>
                  <a:pt x="191278" y="3027"/>
                </a:cubicBezTo>
                <a:cubicBezTo>
                  <a:pt x="184502" y="737"/>
                  <a:pt x="176554" y="0"/>
                  <a:pt x="168404" y="0"/>
                </a:cubicBezTo>
                <a:close/>
              </a:path>
            </a:pathLst>
          </a:custGeom>
          <a:solidFill>
            <a:srgbClr val="69AD96"/>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7"/>
          <p:cNvSpPr/>
          <p:nvPr/>
        </p:nvSpPr>
        <p:spPr>
          <a:xfrm rot="-757159">
            <a:off x="7625171" y="-268827"/>
            <a:ext cx="2235883" cy="2359170"/>
          </a:xfrm>
          <a:custGeom>
            <a:rect b="b" l="l" r="r" t="t"/>
            <a:pathLst>
              <a:path extrusionOk="0" h="153061" w="283176">
                <a:moveTo>
                  <a:pt x="168404" y="0"/>
                </a:moveTo>
                <a:cubicBezTo>
                  <a:pt x="157709" y="0"/>
                  <a:pt x="146666" y="1269"/>
                  <a:pt x="137470" y="1958"/>
                </a:cubicBezTo>
                <a:cubicBezTo>
                  <a:pt x="99769" y="4776"/>
                  <a:pt x="61970" y="14736"/>
                  <a:pt x="30657" y="36550"/>
                </a:cubicBezTo>
                <a:cubicBezTo>
                  <a:pt x="16422" y="46461"/>
                  <a:pt x="2915" y="60284"/>
                  <a:pt x="1336" y="77580"/>
                </a:cubicBezTo>
                <a:cubicBezTo>
                  <a:pt x="0" y="92204"/>
                  <a:pt x="7774" y="106560"/>
                  <a:pt x="18778" y="116301"/>
                </a:cubicBezTo>
                <a:cubicBezTo>
                  <a:pt x="29807" y="126043"/>
                  <a:pt x="43726" y="131800"/>
                  <a:pt x="57670" y="136415"/>
                </a:cubicBezTo>
                <a:cubicBezTo>
                  <a:pt x="91058" y="147472"/>
                  <a:pt x="125903" y="153060"/>
                  <a:pt x="160873" y="153060"/>
                </a:cubicBezTo>
                <a:cubicBezTo>
                  <a:pt x="176382" y="153060"/>
                  <a:pt x="191917" y="151961"/>
                  <a:pt x="207359" y="149752"/>
                </a:cubicBezTo>
                <a:cubicBezTo>
                  <a:pt x="222226" y="147614"/>
                  <a:pt x="237360" y="144286"/>
                  <a:pt x="249871" y="135929"/>
                </a:cubicBezTo>
                <a:cubicBezTo>
                  <a:pt x="275062" y="119095"/>
                  <a:pt x="283175" y="80398"/>
                  <a:pt x="265102" y="56057"/>
                </a:cubicBezTo>
                <a:cubicBezTo>
                  <a:pt x="255968" y="43789"/>
                  <a:pt x="242097" y="36137"/>
                  <a:pt x="229125" y="28024"/>
                </a:cubicBezTo>
                <a:cubicBezTo>
                  <a:pt x="217003" y="20420"/>
                  <a:pt x="204881" y="7643"/>
                  <a:pt x="191278" y="3027"/>
                </a:cubicBezTo>
                <a:cubicBezTo>
                  <a:pt x="184502" y="737"/>
                  <a:pt x="176554" y="0"/>
                  <a:pt x="168404" y="0"/>
                </a:cubicBezTo>
                <a:close/>
              </a:path>
            </a:pathLst>
          </a:custGeom>
          <a:solidFill>
            <a:srgbClr val="69AD96"/>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7"/>
          <p:cNvSpPr txBox="1"/>
          <p:nvPr/>
        </p:nvSpPr>
        <p:spPr>
          <a:xfrm>
            <a:off x="571500" y="217025"/>
            <a:ext cx="6207000" cy="6465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l">
              <a:spcBef>
                <a:spcPts val="0"/>
              </a:spcBef>
              <a:spcAft>
                <a:spcPts val="0"/>
              </a:spcAft>
              <a:buNone/>
            </a:pPr>
            <a:r>
              <a:rPr b="1" lang="en" sz="3000">
                <a:solidFill>
                  <a:schemeClr val="dk1"/>
                </a:solidFill>
                <a:latin typeface="Montserrat"/>
                <a:ea typeface="Montserrat"/>
                <a:cs typeface="Montserrat"/>
                <a:sym typeface="Montserrat"/>
              </a:rPr>
              <a:t>Customer</a:t>
            </a:r>
            <a:r>
              <a:rPr b="1" lang="en" sz="3000">
                <a:solidFill>
                  <a:schemeClr val="dk1"/>
                </a:solidFill>
                <a:latin typeface="Montserrat"/>
                <a:ea typeface="Montserrat"/>
                <a:cs typeface="Montserrat"/>
                <a:sym typeface="Montserrat"/>
              </a:rPr>
              <a:t> </a:t>
            </a:r>
            <a:r>
              <a:rPr b="1" lang="en" sz="3000">
                <a:solidFill>
                  <a:schemeClr val="dk1"/>
                </a:solidFill>
                <a:latin typeface="Montserrat"/>
                <a:ea typeface="Montserrat"/>
                <a:cs typeface="Montserrat"/>
                <a:sym typeface="Montserrat"/>
              </a:rPr>
              <a:t>Features</a:t>
            </a:r>
            <a:endParaRPr b="1" sz="3000">
              <a:solidFill>
                <a:schemeClr val="dk1"/>
              </a:solidFill>
              <a:latin typeface="Montserrat"/>
              <a:ea typeface="Montserrat"/>
              <a:cs typeface="Montserrat"/>
              <a:sym typeface="Montserrat"/>
            </a:endParaRPr>
          </a:p>
        </p:txBody>
      </p:sp>
      <p:pic>
        <p:nvPicPr>
          <p:cNvPr id="118" name="Google Shape;118;p17"/>
          <p:cNvPicPr preferRelativeResize="0"/>
          <p:nvPr/>
        </p:nvPicPr>
        <p:blipFill>
          <a:blip r:embed="rId5">
            <a:alphaModFix/>
          </a:blip>
          <a:stretch>
            <a:fillRect/>
          </a:stretch>
        </p:blipFill>
        <p:spPr>
          <a:xfrm>
            <a:off x="8277225" y="4276753"/>
            <a:ext cx="866775" cy="866750"/>
          </a:xfrm>
          <a:prstGeom prst="rect">
            <a:avLst/>
          </a:prstGeom>
          <a:noFill/>
          <a:ln>
            <a:noFill/>
          </a:ln>
          <a:effectLst>
            <a:outerShdw blurRad="57150" rotWithShape="0" algn="bl" dir="5400000" dist="19050">
              <a:schemeClr val="dk1"/>
            </a:outerShdw>
          </a:effectLst>
        </p:spPr>
      </p:pic>
      <p:sp>
        <p:nvSpPr>
          <p:cNvPr id="119" name="Google Shape;119;p17"/>
          <p:cNvSpPr txBox="1"/>
          <p:nvPr/>
        </p:nvSpPr>
        <p:spPr>
          <a:xfrm>
            <a:off x="571500" y="969900"/>
            <a:ext cx="7357200" cy="1723800"/>
          </a:xfrm>
          <a:prstGeom prst="rect">
            <a:avLst/>
          </a:prstGeom>
          <a:noFill/>
          <a:ln>
            <a:noFill/>
          </a:ln>
        </p:spPr>
        <p:txBody>
          <a:bodyPr anchorCtr="0" anchor="t" bIns="91425" lIns="91425" spcFirstLastPara="1" rIns="91425" wrap="square" tIns="91425">
            <a:spAutoFit/>
          </a:bodyPr>
          <a:lstStyle/>
          <a:p>
            <a:pPr indent="-355600" lvl="0" marL="457200" rtl="0" algn="l">
              <a:spcBef>
                <a:spcPts val="0"/>
              </a:spcBef>
              <a:spcAft>
                <a:spcPts val="0"/>
              </a:spcAft>
              <a:buClr>
                <a:schemeClr val="dk1"/>
              </a:buClr>
              <a:buSzPts val="2000"/>
              <a:buFont typeface="Montserrat"/>
              <a:buChar char="●"/>
            </a:pPr>
            <a:r>
              <a:rPr lang="en" sz="2000">
                <a:solidFill>
                  <a:schemeClr val="dk1"/>
                </a:solidFill>
                <a:latin typeface="Montserrat"/>
                <a:ea typeface="Montserrat"/>
                <a:cs typeface="Montserrat"/>
                <a:sym typeface="Montserrat"/>
              </a:rPr>
              <a:t>Find &amp; filter shops</a:t>
            </a:r>
            <a:endParaRPr sz="2000">
              <a:solidFill>
                <a:schemeClr val="dk1"/>
              </a:solidFill>
              <a:latin typeface="Montserrat"/>
              <a:ea typeface="Montserrat"/>
              <a:cs typeface="Montserrat"/>
              <a:sym typeface="Montserrat"/>
            </a:endParaRPr>
          </a:p>
          <a:p>
            <a:pPr indent="-355600" lvl="0" marL="457200" rtl="0" algn="l">
              <a:spcBef>
                <a:spcPts val="0"/>
              </a:spcBef>
              <a:spcAft>
                <a:spcPts val="0"/>
              </a:spcAft>
              <a:buClr>
                <a:schemeClr val="dk1"/>
              </a:buClr>
              <a:buSzPts val="2000"/>
              <a:buFont typeface="Montserrat"/>
              <a:buChar char="●"/>
            </a:pPr>
            <a:r>
              <a:rPr lang="en" sz="2000">
                <a:solidFill>
                  <a:schemeClr val="dk1"/>
                </a:solidFill>
                <a:latin typeface="Montserrat"/>
                <a:ea typeface="Montserrat"/>
                <a:cs typeface="Montserrat"/>
                <a:sym typeface="Montserrat"/>
              </a:rPr>
              <a:t>View shop profile</a:t>
            </a:r>
            <a:endParaRPr sz="2000">
              <a:solidFill>
                <a:schemeClr val="dk1"/>
              </a:solidFill>
              <a:latin typeface="Montserrat"/>
              <a:ea typeface="Montserrat"/>
              <a:cs typeface="Montserrat"/>
              <a:sym typeface="Montserrat"/>
            </a:endParaRPr>
          </a:p>
          <a:p>
            <a:pPr indent="-355600" lvl="0" marL="457200" rtl="0" algn="l">
              <a:spcBef>
                <a:spcPts val="0"/>
              </a:spcBef>
              <a:spcAft>
                <a:spcPts val="0"/>
              </a:spcAft>
              <a:buClr>
                <a:schemeClr val="dk1"/>
              </a:buClr>
              <a:buSzPts val="2000"/>
              <a:buFont typeface="Montserrat"/>
              <a:buChar char="●"/>
            </a:pPr>
            <a:r>
              <a:rPr lang="en" sz="2000">
                <a:solidFill>
                  <a:schemeClr val="dk1"/>
                </a:solidFill>
                <a:latin typeface="Montserrat"/>
                <a:ea typeface="Montserrat"/>
                <a:cs typeface="Montserrat"/>
                <a:sym typeface="Montserrat"/>
              </a:rPr>
              <a:t>Live quotes </a:t>
            </a:r>
            <a:endParaRPr sz="2000">
              <a:solidFill>
                <a:schemeClr val="dk1"/>
              </a:solidFill>
              <a:latin typeface="Montserrat"/>
              <a:ea typeface="Montserrat"/>
              <a:cs typeface="Montserrat"/>
              <a:sym typeface="Montserrat"/>
            </a:endParaRPr>
          </a:p>
          <a:p>
            <a:pPr indent="-355600" lvl="0" marL="457200" rtl="0" algn="l">
              <a:spcBef>
                <a:spcPts val="0"/>
              </a:spcBef>
              <a:spcAft>
                <a:spcPts val="0"/>
              </a:spcAft>
              <a:buClr>
                <a:schemeClr val="dk1"/>
              </a:buClr>
              <a:buSzPts val="2000"/>
              <a:buFont typeface="Montserrat"/>
              <a:buChar char="●"/>
            </a:pPr>
            <a:r>
              <a:rPr lang="en" sz="2000">
                <a:solidFill>
                  <a:schemeClr val="dk1"/>
                </a:solidFill>
                <a:latin typeface="Montserrat"/>
                <a:ea typeface="Montserrat"/>
                <a:cs typeface="Montserrat"/>
                <a:sym typeface="Montserrat"/>
              </a:rPr>
              <a:t>Create, view, and manage service requests</a:t>
            </a:r>
            <a:endParaRPr sz="2000">
              <a:solidFill>
                <a:schemeClr val="dk1"/>
              </a:solidFill>
              <a:latin typeface="Montserrat"/>
              <a:ea typeface="Montserrat"/>
              <a:cs typeface="Montserrat"/>
              <a:sym typeface="Montserrat"/>
            </a:endParaRPr>
          </a:p>
          <a:p>
            <a:pPr indent="-355600" lvl="0" marL="457200" rtl="0" algn="l">
              <a:spcBef>
                <a:spcPts val="0"/>
              </a:spcBef>
              <a:spcAft>
                <a:spcPts val="0"/>
              </a:spcAft>
              <a:buClr>
                <a:schemeClr val="dk1"/>
              </a:buClr>
              <a:buSzPts val="2000"/>
              <a:buFont typeface="Montserrat"/>
              <a:buChar char="●"/>
            </a:pPr>
            <a:r>
              <a:rPr lang="en" sz="2000">
                <a:solidFill>
                  <a:schemeClr val="dk1"/>
                </a:solidFill>
                <a:latin typeface="Montserrat"/>
                <a:ea typeface="Montserrat"/>
                <a:cs typeface="Montserrat"/>
                <a:sym typeface="Montserrat"/>
              </a:rPr>
              <a:t>View work orders</a:t>
            </a:r>
            <a:endParaRPr sz="2000">
              <a:solidFill>
                <a:schemeClr val="dk1"/>
              </a:solidFill>
              <a:latin typeface="Montserrat"/>
              <a:ea typeface="Montserrat"/>
              <a:cs typeface="Montserrat"/>
              <a:sym typeface="Montserrat"/>
            </a:endParaRPr>
          </a:p>
        </p:txBody>
      </p:sp>
      <p:pic>
        <p:nvPicPr>
          <p:cNvPr id="120" name="Google Shape;120;p17"/>
          <p:cNvPicPr preferRelativeResize="0"/>
          <p:nvPr/>
        </p:nvPicPr>
        <p:blipFill>
          <a:blip r:embed="rId6">
            <a:alphaModFix/>
          </a:blip>
          <a:stretch>
            <a:fillRect/>
          </a:stretch>
        </p:blipFill>
        <p:spPr>
          <a:xfrm>
            <a:off x="3177588" y="2663475"/>
            <a:ext cx="2145000" cy="214500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pic>
        <p:nvPicPr>
          <p:cNvPr id="125" name="Google Shape;125;p18"/>
          <p:cNvPicPr preferRelativeResize="0"/>
          <p:nvPr/>
        </p:nvPicPr>
        <p:blipFill>
          <a:blip r:embed="rId3">
            <a:alphaModFix/>
          </a:blip>
          <a:stretch>
            <a:fillRect/>
          </a:stretch>
        </p:blipFill>
        <p:spPr>
          <a:xfrm>
            <a:off x="707650" y="4002275"/>
            <a:ext cx="1083050" cy="1083050"/>
          </a:xfrm>
          <a:prstGeom prst="rect">
            <a:avLst/>
          </a:prstGeom>
          <a:noFill/>
          <a:ln>
            <a:noFill/>
          </a:ln>
          <a:effectLst>
            <a:outerShdw blurRad="57150" rotWithShape="0" algn="bl" dir="5400000" dist="19050">
              <a:srgbClr val="000000">
                <a:alpha val="50000"/>
              </a:srgbClr>
            </a:outerShdw>
          </a:effectLst>
        </p:spPr>
      </p:pic>
      <p:pic>
        <p:nvPicPr>
          <p:cNvPr id="126" name="Google Shape;126;p18"/>
          <p:cNvPicPr preferRelativeResize="0"/>
          <p:nvPr/>
        </p:nvPicPr>
        <p:blipFill>
          <a:blip r:embed="rId4">
            <a:alphaModFix/>
          </a:blip>
          <a:stretch>
            <a:fillRect/>
          </a:stretch>
        </p:blipFill>
        <p:spPr>
          <a:xfrm>
            <a:off x="6753000" y="3878225"/>
            <a:ext cx="1251375" cy="1251375"/>
          </a:xfrm>
          <a:prstGeom prst="rect">
            <a:avLst/>
          </a:prstGeom>
          <a:noFill/>
          <a:ln>
            <a:noFill/>
          </a:ln>
          <a:effectLst>
            <a:outerShdw blurRad="57150" rotWithShape="0" algn="bl" dir="5400000" dist="19050">
              <a:srgbClr val="000000">
                <a:alpha val="50000"/>
              </a:srgbClr>
            </a:outerShdw>
          </a:effectLst>
        </p:spPr>
      </p:pic>
      <p:sp>
        <p:nvSpPr>
          <p:cNvPr id="127" name="Google Shape;127;p18"/>
          <p:cNvSpPr/>
          <p:nvPr/>
        </p:nvSpPr>
        <p:spPr>
          <a:xfrm rot="-1500240">
            <a:off x="7123482" y="3452371"/>
            <a:ext cx="2706240" cy="2253451"/>
          </a:xfrm>
          <a:custGeom>
            <a:rect b="b" l="l" r="r" t="t"/>
            <a:pathLst>
              <a:path extrusionOk="0" h="195830" w="237196">
                <a:moveTo>
                  <a:pt x="182493" y="0"/>
                </a:moveTo>
                <a:cubicBezTo>
                  <a:pt x="160794" y="0"/>
                  <a:pt x="136857" y="13684"/>
                  <a:pt x="125770" y="46667"/>
                </a:cubicBezTo>
                <a:cubicBezTo>
                  <a:pt x="112501" y="86475"/>
                  <a:pt x="99703" y="101135"/>
                  <a:pt x="82683" y="101135"/>
                </a:cubicBezTo>
                <a:cubicBezTo>
                  <a:pt x="77764" y="101135"/>
                  <a:pt x="72494" y="99911"/>
                  <a:pt x="66757" y="97716"/>
                </a:cubicBezTo>
                <a:cubicBezTo>
                  <a:pt x="59909" y="95081"/>
                  <a:pt x="53433" y="93896"/>
                  <a:pt x="47460" y="93896"/>
                </a:cubicBezTo>
                <a:cubicBezTo>
                  <a:pt x="17332" y="93896"/>
                  <a:pt x="1" y="124030"/>
                  <a:pt x="12313" y="150071"/>
                </a:cubicBezTo>
                <a:cubicBezTo>
                  <a:pt x="19223" y="164795"/>
                  <a:pt x="29540" y="168076"/>
                  <a:pt x="41648" y="168076"/>
                </a:cubicBezTo>
                <a:cubicBezTo>
                  <a:pt x="51382" y="168076"/>
                  <a:pt x="62272" y="165955"/>
                  <a:pt x="73479" y="165955"/>
                </a:cubicBezTo>
                <a:cubicBezTo>
                  <a:pt x="86528" y="165955"/>
                  <a:pt x="100005" y="168830"/>
                  <a:pt x="112584" y="181275"/>
                </a:cubicBezTo>
                <a:cubicBezTo>
                  <a:pt x="123109" y="191650"/>
                  <a:pt x="135906" y="195830"/>
                  <a:pt x="148277" y="195830"/>
                </a:cubicBezTo>
                <a:cubicBezTo>
                  <a:pt x="168129" y="195830"/>
                  <a:pt x="186885" y="185066"/>
                  <a:pt x="193400" y="171875"/>
                </a:cubicBezTo>
                <a:cubicBezTo>
                  <a:pt x="213115" y="132315"/>
                  <a:pt x="187003" y="136231"/>
                  <a:pt x="220818" y="61420"/>
                </a:cubicBezTo>
                <a:cubicBezTo>
                  <a:pt x="237196" y="25134"/>
                  <a:pt x="211900" y="0"/>
                  <a:pt x="182493" y="0"/>
                </a:cubicBezTo>
                <a:close/>
              </a:path>
            </a:pathLst>
          </a:custGeom>
          <a:solidFill>
            <a:srgbClr val="69AD96"/>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8"/>
          <p:cNvSpPr/>
          <p:nvPr/>
        </p:nvSpPr>
        <p:spPr>
          <a:xfrm flipH="1" rot="10800000">
            <a:off x="6132567" y="-592545"/>
            <a:ext cx="4688076" cy="2777200"/>
          </a:xfrm>
          <a:custGeom>
            <a:rect b="b" l="l" r="r" t="t"/>
            <a:pathLst>
              <a:path extrusionOk="0" h="163053" w="275243">
                <a:moveTo>
                  <a:pt x="201254" y="0"/>
                </a:moveTo>
                <a:cubicBezTo>
                  <a:pt x="198902" y="0"/>
                  <a:pt x="196530" y="193"/>
                  <a:pt x="194136" y="606"/>
                </a:cubicBezTo>
                <a:cubicBezTo>
                  <a:pt x="167810" y="5138"/>
                  <a:pt x="136105" y="19221"/>
                  <a:pt x="129298" y="47821"/>
                </a:cubicBezTo>
                <a:cubicBezTo>
                  <a:pt x="127330" y="56163"/>
                  <a:pt x="127853" y="64956"/>
                  <a:pt x="125741" y="73262"/>
                </a:cubicBezTo>
                <a:cubicBezTo>
                  <a:pt x="120216" y="95037"/>
                  <a:pt x="98206" y="108452"/>
                  <a:pt x="76773" y="115169"/>
                </a:cubicBezTo>
                <a:cubicBezTo>
                  <a:pt x="59133" y="120694"/>
                  <a:pt x="40337" y="123457"/>
                  <a:pt x="24304" y="132665"/>
                </a:cubicBezTo>
                <a:cubicBezTo>
                  <a:pt x="12820" y="139255"/>
                  <a:pt x="2944" y="150594"/>
                  <a:pt x="1" y="163053"/>
                </a:cubicBezTo>
                <a:lnTo>
                  <a:pt x="275242" y="163053"/>
                </a:lnTo>
                <a:lnTo>
                  <a:pt x="275242" y="35778"/>
                </a:lnTo>
                <a:cubicBezTo>
                  <a:pt x="273220" y="34767"/>
                  <a:pt x="271198" y="33720"/>
                  <a:pt x="269211" y="32655"/>
                </a:cubicBezTo>
                <a:cubicBezTo>
                  <a:pt x="248547" y="21457"/>
                  <a:pt x="226060" y="0"/>
                  <a:pt x="201254" y="0"/>
                </a:cubicBezTo>
                <a:close/>
              </a:path>
            </a:pathLst>
          </a:custGeom>
          <a:solidFill>
            <a:srgbClr val="436188"/>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18"/>
          <p:cNvSpPr/>
          <p:nvPr/>
        </p:nvSpPr>
        <p:spPr>
          <a:xfrm flipH="1" rot="-885859">
            <a:off x="-1064308" y="3678470"/>
            <a:ext cx="3480450" cy="2520476"/>
          </a:xfrm>
          <a:custGeom>
            <a:rect b="b" l="l" r="r" t="t"/>
            <a:pathLst>
              <a:path extrusionOk="0" h="163053" w="275243">
                <a:moveTo>
                  <a:pt x="201254" y="0"/>
                </a:moveTo>
                <a:cubicBezTo>
                  <a:pt x="198902" y="0"/>
                  <a:pt x="196530" y="193"/>
                  <a:pt x="194136" y="606"/>
                </a:cubicBezTo>
                <a:cubicBezTo>
                  <a:pt x="167810" y="5138"/>
                  <a:pt x="136105" y="19221"/>
                  <a:pt x="129298" y="47821"/>
                </a:cubicBezTo>
                <a:cubicBezTo>
                  <a:pt x="127330" y="56163"/>
                  <a:pt x="127853" y="64956"/>
                  <a:pt x="125741" y="73262"/>
                </a:cubicBezTo>
                <a:cubicBezTo>
                  <a:pt x="120216" y="95037"/>
                  <a:pt x="98206" y="108452"/>
                  <a:pt x="76773" y="115169"/>
                </a:cubicBezTo>
                <a:cubicBezTo>
                  <a:pt x="59133" y="120694"/>
                  <a:pt x="40337" y="123457"/>
                  <a:pt x="24304" y="132665"/>
                </a:cubicBezTo>
                <a:cubicBezTo>
                  <a:pt x="12820" y="139255"/>
                  <a:pt x="2944" y="150594"/>
                  <a:pt x="1" y="163053"/>
                </a:cubicBezTo>
                <a:lnTo>
                  <a:pt x="275242" y="163053"/>
                </a:lnTo>
                <a:lnTo>
                  <a:pt x="275242" y="35778"/>
                </a:lnTo>
                <a:cubicBezTo>
                  <a:pt x="273220" y="34767"/>
                  <a:pt x="271198" y="33720"/>
                  <a:pt x="269211" y="32655"/>
                </a:cubicBezTo>
                <a:cubicBezTo>
                  <a:pt x="248547" y="21457"/>
                  <a:pt x="226060" y="0"/>
                  <a:pt x="201254" y="0"/>
                </a:cubicBezTo>
                <a:close/>
              </a:path>
            </a:pathLst>
          </a:custGeom>
          <a:solidFill>
            <a:srgbClr val="436188"/>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18"/>
          <p:cNvSpPr txBox="1"/>
          <p:nvPr/>
        </p:nvSpPr>
        <p:spPr>
          <a:xfrm>
            <a:off x="571500" y="217025"/>
            <a:ext cx="7705800" cy="6465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l">
              <a:spcBef>
                <a:spcPts val="0"/>
              </a:spcBef>
              <a:spcAft>
                <a:spcPts val="0"/>
              </a:spcAft>
              <a:buNone/>
            </a:pPr>
            <a:r>
              <a:rPr b="1" lang="en" sz="3000">
                <a:solidFill>
                  <a:schemeClr val="dk1"/>
                </a:solidFill>
                <a:latin typeface="Montserrat"/>
                <a:ea typeface="Montserrat"/>
                <a:cs typeface="Montserrat"/>
                <a:sym typeface="Montserrat"/>
              </a:rPr>
              <a:t>Permission-Based</a:t>
            </a:r>
            <a:r>
              <a:rPr b="1" lang="en" sz="3000">
                <a:solidFill>
                  <a:schemeClr val="dk1"/>
                </a:solidFill>
                <a:latin typeface="Montserrat"/>
                <a:ea typeface="Montserrat"/>
                <a:cs typeface="Montserrat"/>
                <a:sym typeface="Montserrat"/>
              </a:rPr>
              <a:t> Shop Features</a:t>
            </a:r>
            <a:endParaRPr b="1" sz="3000">
              <a:solidFill>
                <a:schemeClr val="dk1"/>
              </a:solidFill>
              <a:latin typeface="Montserrat"/>
              <a:ea typeface="Montserrat"/>
              <a:cs typeface="Montserrat"/>
              <a:sym typeface="Montserrat"/>
            </a:endParaRPr>
          </a:p>
        </p:txBody>
      </p:sp>
      <p:pic>
        <p:nvPicPr>
          <p:cNvPr id="131" name="Google Shape;131;p18"/>
          <p:cNvPicPr preferRelativeResize="0"/>
          <p:nvPr/>
        </p:nvPicPr>
        <p:blipFill>
          <a:blip r:embed="rId5">
            <a:alphaModFix/>
          </a:blip>
          <a:stretch>
            <a:fillRect/>
          </a:stretch>
        </p:blipFill>
        <p:spPr>
          <a:xfrm>
            <a:off x="8277225" y="4276753"/>
            <a:ext cx="866775" cy="866750"/>
          </a:xfrm>
          <a:prstGeom prst="rect">
            <a:avLst/>
          </a:prstGeom>
          <a:noFill/>
          <a:ln>
            <a:noFill/>
          </a:ln>
          <a:effectLst>
            <a:outerShdw blurRad="57150" rotWithShape="0" algn="bl" dir="5400000" dist="19050">
              <a:schemeClr val="dk1"/>
            </a:outerShdw>
          </a:effectLst>
        </p:spPr>
      </p:pic>
      <p:sp>
        <p:nvSpPr>
          <p:cNvPr id="132" name="Google Shape;132;p18"/>
          <p:cNvSpPr txBox="1"/>
          <p:nvPr/>
        </p:nvSpPr>
        <p:spPr>
          <a:xfrm>
            <a:off x="571500" y="969900"/>
            <a:ext cx="73572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000">
              <a:solidFill>
                <a:schemeClr val="dk1"/>
              </a:solidFill>
              <a:latin typeface="Montserrat"/>
              <a:ea typeface="Montserrat"/>
              <a:cs typeface="Montserrat"/>
              <a:sym typeface="Montserrat"/>
            </a:endParaRPr>
          </a:p>
        </p:txBody>
      </p:sp>
      <p:graphicFrame>
        <p:nvGraphicFramePr>
          <p:cNvPr id="133" name="Google Shape;133;p18"/>
          <p:cNvGraphicFramePr/>
          <p:nvPr/>
        </p:nvGraphicFramePr>
        <p:xfrm>
          <a:off x="952500" y="1152600"/>
          <a:ext cx="3000000" cy="3000000"/>
        </p:xfrm>
        <a:graphic>
          <a:graphicData uri="http://schemas.openxmlformats.org/drawingml/2006/table">
            <a:tbl>
              <a:tblPr>
                <a:noFill/>
                <a:tableStyleId>{08F9BDFB-6600-4106-9BE3-0F6A88E47057}</a:tableStyleId>
              </a:tblPr>
              <a:tblGrid>
                <a:gridCol w="2413000"/>
                <a:gridCol w="2413000"/>
                <a:gridCol w="2413000"/>
              </a:tblGrid>
              <a:tr h="381000">
                <a:tc>
                  <a:txBody>
                    <a:bodyPr/>
                    <a:lstStyle/>
                    <a:p>
                      <a:pPr indent="0" lvl="0" marL="0" rtl="0" algn="l">
                        <a:spcBef>
                          <a:spcPts val="0"/>
                        </a:spcBef>
                        <a:spcAft>
                          <a:spcPts val="0"/>
                        </a:spcAft>
                        <a:buNone/>
                      </a:pPr>
                      <a:r>
                        <a:rPr b="1" lang="en"/>
                        <a:t>Feature</a:t>
                      </a:r>
                      <a:endParaRPr b="1"/>
                    </a:p>
                  </a:txBody>
                  <a:tcPr marT="91425" marB="91425" marR="91425" marL="91425"/>
                </a:tc>
                <a:tc>
                  <a:txBody>
                    <a:bodyPr/>
                    <a:lstStyle/>
                    <a:p>
                      <a:pPr indent="0" lvl="0" marL="0" rtl="0" algn="l">
                        <a:spcBef>
                          <a:spcPts val="0"/>
                        </a:spcBef>
                        <a:spcAft>
                          <a:spcPts val="0"/>
                        </a:spcAft>
                        <a:buNone/>
                      </a:pPr>
                      <a:r>
                        <a:rPr b="1" lang="en"/>
                        <a:t>Shop Owner</a:t>
                      </a:r>
                      <a:endParaRPr b="1"/>
                    </a:p>
                  </a:txBody>
                  <a:tcPr marT="91425" marB="91425" marR="91425" marL="91425"/>
                </a:tc>
                <a:tc>
                  <a:txBody>
                    <a:bodyPr/>
                    <a:lstStyle/>
                    <a:p>
                      <a:pPr indent="0" lvl="0" marL="0" rtl="0" algn="l">
                        <a:spcBef>
                          <a:spcPts val="0"/>
                        </a:spcBef>
                        <a:spcAft>
                          <a:spcPts val="0"/>
                        </a:spcAft>
                        <a:buNone/>
                      </a:pPr>
                      <a:r>
                        <a:rPr b="1" lang="en"/>
                        <a:t>Employee</a:t>
                      </a:r>
                      <a:endParaRPr b="1"/>
                    </a:p>
                  </a:txBody>
                  <a:tcPr marT="91425" marB="91425" marR="91425" marL="91425"/>
                </a:tc>
              </a:tr>
              <a:tr h="381000">
                <a:tc>
                  <a:txBody>
                    <a:bodyPr/>
                    <a:lstStyle/>
                    <a:p>
                      <a:pPr indent="0" lvl="0" marL="0" rtl="0" algn="l">
                        <a:spcBef>
                          <a:spcPts val="0"/>
                        </a:spcBef>
                        <a:spcAft>
                          <a:spcPts val="0"/>
                        </a:spcAft>
                        <a:buNone/>
                      </a:pPr>
                      <a:r>
                        <a:rPr lang="en"/>
                        <a:t>Service Requests</a:t>
                      </a:r>
                      <a:endParaRPr/>
                    </a:p>
                  </a:txBody>
                  <a:tcPr marT="91425" marB="91425" marR="91425" marL="91425"/>
                </a:tc>
                <a:tc>
                  <a:txBody>
                    <a:bodyPr/>
                    <a:lstStyle/>
                    <a:p>
                      <a:pPr indent="0" lvl="0" marL="0" rtl="0" algn="l">
                        <a:spcBef>
                          <a:spcPts val="0"/>
                        </a:spcBef>
                        <a:spcAft>
                          <a:spcPts val="0"/>
                        </a:spcAft>
                        <a:buNone/>
                      </a:pPr>
                      <a:r>
                        <a:rPr lang="en"/>
                        <a:t>View, Edit</a:t>
                      </a:r>
                      <a:endParaRPr/>
                    </a:p>
                  </a:txBody>
                  <a:tcPr marT="91425" marB="91425" marR="91425" marL="91425"/>
                </a:tc>
                <a:tc>
                  <a:txBody>
                    <a:bodyPr/>
                    <a:lstStyle/>
                    <a:p>
                      <a:pPr indent="0" lvl="0" marL="0" rtl="0" algn="l">
                        <a:spcBef>
                          <a:spcPts val="0"/>
                        </a:spcBef>
                        <a:spcAft>
                          <a:spcPts val="0"/>
                        </a:spcAft>
                        <a:buNone/>
                      </a:pPr>
                      <a:r>
                        <a:rPr lang="en"/>
                        <a:t>View, Edit</a:t>
                      </a:r>
                      <a:endParaRPr/>
                    </a:p>
                  </a:txBody>
                  <a:tcPr marT="91425" marB="91425" marR="91425" marL="91425"/>
                </a:tc>
              </a:tr>
              <a:tr h="381000">
                <a:tc>
                  <a:txBody>
                    <a:bodyPr/>
                    <a:lstStyle/>
                    <a:p>
                      <a:pPr indent="0" lvl="0" marL="0" rtl="0" algn="l">
                        <a:spcBef>
                          <a:spcPts val="0"/>
                        </a:spcBef>
                        <a:spcAft>
                          <a:spcPts val="0"/>
                        </a:spcAft>
                        <a:buNone/>
                      </a:pPr>
                      <a:r>
                        <a:rPr lang="en"/>
                        <a:t>Work Orders</a:t>
                      </a:r>
                      <a:endParaRPr/>
                    </a:p>
                  </a:txBody>
                  <a:tcPr marT="91425" marB="91425" marR="91425" marL="91425"/>
                </a:tc>
                <a:tc>
                  <a:txBody>
                    <a:bodyPr/>
                    <a:lstStyle/>
                    <a:p>
                      <a:pPr indent="0" lvl="0" marL="0" rtl="0" algn="l">
                        <a:spcBef>
                          <a:spcPts val="0"/>
                        </a:spcBef>
                        <a:spcAft>
                          <a:spcPts val="0"/>
                        </a:spcAft>
                        <a:buNone/>
                      </a:pPr>
                      <a:r>
                        <a:rPr lang="en"/>
                        <a:t>View, Edit</a:t>
                      </a:r>
                      <a:endParaRPr/>
                    </a:p>
                  </a:txBody>
                  <a:tcPr marT="91425" marB="91425" marR="91425" marL="91425"/>
                </a:tc>
                <a:tc>
                  <a:txBody>
                    <a:bodyPr/>
                    <a:lstStyle/>
                    <a:p>
                      <a:pPr indent="0" lvl="0" marL="0" rtl="0" algn="l">
                        <a:spcBef>
                          <a:spcPts val="0"/>
                        </a:spcBef>
                        <a:spcAft>
                          <a:spcPts val="0"/>
                        </a:spcAft>
                        <a:buNone/>
                      </a:pPr>
                      <a:r>
                        <a:rPr lang="en"/>
                        <a:t>View, Edit</a:t>
                      </a:r>
                      <a:endParaRPr/>
                    </a:p>
                  </a:txBody>
                  <a:tcPr marT="91425" marB="91425" marR="91425" marL="91425"/>
                </a:tc>
              </a:tr>
              <a:tr h="381000">
                <a:tc>
                  <a:txBody>
                    <a:bodyPr/>
                    <a:lstStyle/>
                    <a:p>
                      <a:pPr indent="0" lvl="0" marL="0" rtl="0" algn="l">
                        <a:spcBef>
                          <a:spcPts val="0"/>
                        </a:spcBef>
                        <a:spcAft>
                          <a:spcPts val="0"/>
                        </a:spcAft>
                        <a:buNone/>
                      </a:pPr>
                      <a:r>
                        <a:rPr lang="en"/>
                        <a:t>Quotes</a:t>
                      </a:r>
                      <a:endParaRPr/>
                    </a:p>
                  </a:txBody>
                  <a:tcPr marT="91425" marB="91425" marR="91425" marL="91425"/>
                </a:tc>
                <a:tc>
                  <a:txBody>
                    <a:bodyPr/>
                    <a:lstStyle/>
                    <a:p>
                      <a:pPr indent="0" lvl="0" marL="0" rtl="0" algn="l">
                        <a:spcBef>
                          <a:spcPts val="0"/>
                        </a:spcBef>
                        <a:spcAft>
                          <a:spcPts val="0"/>
                        </a:spcAft>
                        <a:buNone/>
                      </a:pPr>
                      <a:r>
                        <a:rPr lang="en"/>
                        <a:t>View, Edit</a:t>
                      </a:r>
                      <a:endParaRPr/>
                    </a:p>
                  </a:txBody>
                  <a:tcPr marT="91425" marB="91425" marR="91425" marL="91425"/>
                </a:tc>
                <a:tc>
                  <a:txBody>
                    <a:bodyPr/>
                    <a:lstStyle/>
                    <a:p>
                      <a:pPr indent="0" lvl="0" marL="0" rtl="0" algn="l">
                        <a:spcBef>
                          <a:spcPts val="0"/>
                        </a:spcBef>
                        <a:spcAft>
                          <a:spcPts val="0"/>
                        </a:spcAft>
                        <a:buNone/>
                      </a:pPr>
                      <a:r>
                        <a:rPr lang="en"/>
                        <a:t>View, Edit</a:t>
                      </a:r>
                      <a:endParaRPr/>
                    </a:p>
                  </a:txBody>
                  <a:tcPr marT="91425" marB="91425" marR="91425" marL="91425"/>
                </a:tc>
              </a:tr>
              <a:tr h="381000">
                <a:tc>
                  <a:txBody>
                    <a:bodyPr/>
                    <a:lstStyle/>
                    <a:p>
                      <a:pPr indent="0" lvl="0" marL="0" rtl="0" algn="l">
                        <a:spcBef>
                          <a:spcPts val="0"/>
                        </a:spcBef>
                        <a:spcAft>
                          <a:spcPts val="0"/>
                        </a:spcAft>
                        <a:buNone/>
                      </a:pPr>
                      <a:r>
                        <a:rPr lang="en"/>
                        <a:t>Services &amp; Parts</a:t>
                      </a:r>
                      <a:endParaRPr/>
                    </a:p>
                  </a:txBody>
                  <a:tcPr marT="91425" marB="91425" marR="91425" marL="91425"/>
                </a:tc>
                <a:tc>
                  <a:txBody>
                    <a:bodyPr/>
                    <a:lstStyle/>
                    <a:p>
                      <a:pPr indent="0" lvl="0" marL="0" rtl="0" algn="l">
                        <a:spcBef>
                          <a:spcPts val="0"/>
                        </a:spcBef>
                        <a:spcAft>
                          <a:spcPts val="0"/>
                        </a:spcAft>
                        <a:buNone/>
                      </a:pPr>
                      <a:r>
                        <a:rPr lang="en"/>
                        <a:t>View, Edit</a:t>
                      </a:r>
                      <a:endParaRPr/>
                    </a:p>
                  </a:txBody>
                  <a:tcPr marT="91425" marB="91425" marR="91425" marL="91425"/>
                </a:tc>
                <a:tc>
                  <a:txBody>
                    <a:bodyPr/>
                    <a:lstStyle/>
                    <a:p>
                      <a:pPr indent="0" lvl="0" marL="0" rtl="0" algn="l">
                        <a:spcBef>
                          <a:spcPts val="0"/>
                        </a:spcBef>
                        <a:spcAft>
                          <a:spcPts val="0"/>
                        </a:spcAft>
                        <a:buNone/>
                      </a:pPr>
                      <a:r>
                        <a:rPr lang="en"/>
                        <a:t>View</a:t>
                      </a:r>
                      <a:endParaRPr/>
                    </a:p>
                  </a:txBody>
                  <a:tcPr marT="91425" marB="91425" marR="91425" marL="91425"/>
                </a:tc>
              </a:tr>
              <a:tr h="381000">
                <a:tc>
                  <a:txBody>
                    <a:bodyPr/>
                    <a:lstStyle/>
                    <a:p>
                      <a:pPr indent="0" lvl="0" marL="0" rtl="0" algn="l">
                        <a:spcBef>
                          <a:spcPts val="0"/>
                        </a:spcBef>
                        <a:spcAft>
                          <a:spcPts val="0"/>
                        </a:spcAft>
                        <a:buNone/>
                      </a:pPr>
                      <a:r>
                        <a:rPr lang="en"/>
                        <a:t>Shop Profile</a:t>
                      </a:r>
                      <a:endParaRPr/>
                    </a:p>
                  </a:txBody>
                  <a:tcPr marT="91425" marB="91425" marR="91425" marL="91425"/>
                </a:tc>
                <a:tc>
                  <a:txBody>
                    <a:bodyPr/>
                    <a:lstStyle/>
                    <a:p>
                      <a:pPr indent="0" lvl="0" marL="0" rtl="0" algn="l">
                        <a:spcBef>
                          <a:spcPts val="0"/>
                        </a:spcBef>
                        <a:spcAft>
                          <a:spcPts val="0"/>
                        </a:spcAft>
                        <a:buNone/>
                      </a:pPr>
                      <a:r>
                        <a:rPr lang="en"/>
                        <a:t>View, Edit</a:t>
                      </a:r>
                      <a:endParaRPr/>
                    </a:p>
                  </a:txBody>
                  <a:tcPr marT="91425" marB="91425" marR="91425" marL="91425"/>
                </a:tc>
                <a:tc>
                  <a:txBody>
                    <a:bodyPr/>
                    <a:lstStyle/>
                    <a:p>
                      <a:pPr indent="0" lvl="0" marL="0" rtl="0" algn="l">
                        <a:spcBef>
                          <a:spcPts val="0"/>
                        </a:spcBef>
                        <a:spcAft>
                          <a:spcPts val="0"/>
                        </a:spcAft>
                        <a:buNone/>
                      </a:pPr>
                      <a:r>
                        <a:rPr lang="en"/>
                        <a:t>View</a:t>
                      </a:r>
                      <a:endParaRPr/>
                    </a:p>
                  </a:txBody>
                  <a:tcPr marT="91425" marB="91425" marR="91425" marL="91425"/>
                </a:tc>
              </a:tr>
              <a:tr h="381000">
                <a:tc>
                  <a:txBody>
                    <a:bodyPr/>
                    <a:lstStyle/>
                    <a:p>
                      <a:pPr indent="0" lvl="0" marL="0" rtl="0" algn="l">
                        <a:spcBef>
                          <a:spcPts val="0"/>
                        </a:spcBef>
                        <a:spcAft>
                          <a:spcPts val="0"/>
                        </a:spcAft>
                        <a:buNone/>
                      </a:pPr>
                      <a:r>
                        <a:rPr lang="en"/>
                        <a:t>Employee Management</a:t>
                      </a:r>
                      <a:endParaRPr/>
                    </a:p>
                  </a:txBody>
                  <a:tcPr marT="91425" marB="91425" marR="91425" marL="91425"/>
                </a:tc>
                <a:tc>
                  <a:txBody>
                    <a:bodyPr/>
                    <a:lstStyle/>
                    <a:p>
                      <a:pPr indent="0" lvl="0" marL="0" rtl="0" algn="l">
                        <a:spcBef>
                          <a:spcPts val="0"/>
                        </a:spcBef>
                        <a:spcAft>
                          <a:spcPts val="0"/>
                        </a:spcAft>
                        <a:buNone/>
                      </a:pPr>
                      <a:r>
                        <a:rPr lang="en"/>
                        <a:t>View, Edit</a:t>
                      </a:r>
                      <a:endParaRPr/>
                    </a:p>
                  </a:txBody>
                  <a:tcPr marT="91425" marB="91425" marR="91425" marL="91425"/>
                </a:tc>
                <a:tc>
                  <a:txBody>
                    <a:bodyPr/>
                    <a:lstStyle/>
                    <a:p>
                      <a:pPr indent="0" lvl="0" marL="0" rtl="0" algn="l">
                        <a:spcBef>
                          <a:spcPts val="0"/>
                        </a:spcBef>
                        <a:spcAft>
                          <a:spcPts val="0"/>
                        </a:spcAft>
                        <a:buNone/>
                      </a:pPr>
                      <a:r>
                        <a:rPr lang="en"/>
                        <a:t>View</a:t>
                      </a:r>
                      <a:endParaRPr/>
                    </a:p>
                  </a:txBody>
                  <a:tcPr marT="91425" marB="91425" marR="91425" marL="91425"/>
                </a:tc>
              </a:tr>
            </a:tbl>
          </a:graphicData>
        </a:graphic>
      </p:graphicFrame>
      <p:pic>
        <p:nvPicPr>
          <p:cNvPr id="134" name="Google Shape;134;p18"/>
          <p:cNvPicPr preferRelativeResize="0"/>
          <p:nvPr/>
        </p:nvPicPr>
        <p:blipFill>
          <a:blip r:embed="rId6">
            <a:alphaModFix/>
          </a:blip>
          <a:stretch>
            <a:fillRect/>
          </a:stretch>
        </p:blipFill>
        <p:spPr>
          <a:xfrm>
            <a:off x="2866475" y="3943935"/>
            <a:ext cx="1083050" cy="1083050"/>
          </a:xfrm>
          <a:prstGeom prst="rect">
            <a:avLst/>
          </a:prstGeom>
          <a:noFill/>
          <a:ln>
            <a:noFill/>
          </a:ln>
          <a:effectLst>
            <a:outerShdw blurRad="57150" rotWithShape="0" algn="bl" dir="5400000" dist="19050">
              <a:srgbClr val="000000">
                <a:alpha val="50000"/>
              </a:srgbClr>
            </a:outerShdw>
          </a:effectLst>
        </p:spPr>
      </p:pic>
      <p:pic>
        <p:nvPicPr>
          <p:cNvPr id="135" name="Google Shape;135;p18"/>
          <p:cNvPicPr preferRelativeResize="0"/>
          <p:nvPr/>
        </p:nvPicPr>
        <p:blipFill>
          <a:blip r:embed="rId7">
            <a:alphaModFix/>
          </a:blip>
          <a:stretch>
            <a:fillRect/>
          </a:stretch>
        </p:blipFill>
        <p:spPr>
          <a:xfrm>
            <a:off x="5025300" y="3998699"/>
            <a:ext cx="1010425" cy="1010425"/>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19"/>
          <p:cNvSpPr txBox="1"/>
          <p:nvPr/>
        </p:nvSpPr>
        <p:spPr>
          <a:xfrm>
            <a:off x="4070675" y="106050"/>
            <a:ext cx="45483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chemeClr val="lt1"/>
                </a:solidFill>
                <a:latin typeface="Lexend"/>
                <a:ea typeface="Lexend"/>
                <a:cs typeface="Lexend"/>
                <a:sym typeface="Lexend"/>
              </a:rPr>
              <a:t>SFWRENG 4G06 | Final Presentation</a:t>
            </a:r>
            <a:endParaRPr sz="1800">
              <a:solidFill>
                <a:schemeClr val="lt1"/>
              </a:solidFill>
              <a:latin typeface="Lexend"/>
              <a:ea typeface="Lexend"/>
              <a:cs typeface="Lexend"/>
              <a:sym typeface="Lexend"/>
            </a:endParaRPr>
          </a:p>
        </p:txBody>
      </p:sp>
      <p:sp>
        <p:nvSpPr>
          <p:cNvPr id="141" name="Google Shape;141;p19"/>
          <p:cNvSpPr/>
          <p:nvPr/>
        </p:nvSpPr>
        <p:spPr>
          <a:xfrm flipH="1" rot="10272660">
            <a:off x="6284758" y="-678053"/>
            <a:ext cx="4688076" cy="2777200"/>
          </a:xfrm>
          <a:custGeom>
            <a:rect b="b" l="l" r="r" t="t"/>
            <a:pathLst>
              <a:path extrusionOk="0" h="163053" w="275243">
                <a:moveTo>
                  <a:pt x="201254" y="0"/>
                </a:moveTo>
                <a:cubicBezTo>
                  <a:pt x="198902" y="0"/>
                  <a:pt x="196530" y="193"/>
                  <a:pt x="194136" y="606"/>
                </a:cubicBezTo>
                <a:cubicBezTo>
                  <a:pt x="167810" y="5138"/>
                  <a:pt x="136105" y="19221"/>
                  <a:pt x="129298" y="47821"/>
                </a:cubicBezTo>
                <a:cubicBezTo>
                  <a:pt x="127330" y="56163"/>
                  <a:pt x="127853" y="64956"/>
                  <a:pt x="125741" y="73262"/>
                </a:cubicBezTo>
                <a:cubicBezTo>
                  <a:pt x="120216" y="95037"/>
                  <a:pt x="98206" y="108452"/>
                  <a:pt x="76773" y="115169"/>
                </a:cubicBezTo>
                <a:cubicBezTo>
                  <a:pt x="59133" y="120694"/>
                  <a:pt x="40337" y="123457"/>
                  <a:pt x="24304" y="132665"/>
                </a:cubicBezTo>
                <a:cubicBezTo>
                  <a:pt x="12820" y="139255"/>
                  <a:pt x="2944" y="150594"/>
                  <a:pt x="1" y="163053"/>
                </a:cubicBezTo>
                <a:lnTo>
                  <a:pt x="275242" y="163053"/>
                </a:lnTo>
                <a:lnTo>
                  <a:pt x="275242" y="35778"/>
                </a:lnTo>
                <a:cubicBezTo>
                  <a:pt x="273220" y="34767"/>
                  <a:pt x="271198" y="33720"/>
                  <a:pt x="269211" y="32655"/>
                </a:cubicBezTo>
                <a:cubicBezTo>
                  <a:pt x="248547" y="21457"/>
                  <a:pt x="226060" y="0"/>
                  <a:pt x="201254" y="0"/>
                </a:cubicBezTo>
                <a:close/>
              </a:path>
            </a:pathLst>
          </a:custGeom>
          <a:solidFill>
            <a:srgbClr val="436188"/>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9"/>
          <p:cNvSpPr txBox="1"/>
          <p:nvPr/>
        </p:nvSpPr>
        <p:spPr>
          <a:xfrm>
            <a:off x="282125" y="282125"/>
            <a:ext cx="4167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43" name="Google Shape;143;p19"/>
          <p:cNvSpPr txBox="1"/>
          <p:nvPr/>
        </p:nvSpPr>
        <p:spPr>
          <a:xfrm>
            <a:off x="1868100" y="940200"/>
            <a:ext cx="5407800" cy="32631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b="1" lang="en" sz="10000">
                <a:latin typeface="Montserrat"/>
                <a:ea typeface="Montserrat"/>
                <a:cs typeface="Montserrat"/>
                <a:sym typeface="Montserrat"/>
              </a:rPr>
              <a:t>Live Demo</a:t>
            </a:r>
            <a:endParaRPr b="1" sz="10000">
              <a:latin typeface="Montserrat"/>
              <a:ea typeface="Montserrat"/>
              <a:cs typeface="Montserrat"/>
              <a:sym typeface="Montserrat"/>
            </a:endParaRPr>
          </a:p>
        </p:txBody>
      </p:sp>
      <p:sp>
        <p:nvSpPr>
          <p:cNvPr id="144" name="Google Shape;144;p19"/>
          <p:cNvSpPr/>
          <p:nvPr/>
        </p:nvSpPr>
        <p:spPr>
          <a:xfrm rot="-10112245">
            <a:off x="-381973" y="-966230"/>
            <a:ext cx="2706425" cy="2253631"/>
          </a:xfrm>
          <a:custGeom>
            <a:rect b="b" l="l" r="r" t="t"/>
            <a:pathLst>
              <a:path extrusionOk="0" h="195830" w="237196">
                <a:moveTo>
                  <a:pt x="182493" y="0"/>
                </a:moveTo>
                <a:cubicBezTo>
                  <a:pt x="160794" y="0"/>
                  <a:pt x="136857" y="13684"/>
                  <a:pt x="125770" y="46667"/>
                </a:cubicBezTo>
                <a:cubicBezTo>
                  <a:pt x="112501" y="86475"/>
                  <a:pt x="99703" y="101135"/>
                  <a:pt x="82683" y="101135"/>
                </a:cubicBezTo>
                <a:cubicBezTo>
                  <a:pt x="77764" y="101135"/>
                  <a:pt x="72494" y="99911"/>
                  <a:pt x="66757" y="97716"/>
                </a:cubicBezTo>
                <a:cubicBezTo>
                  <a:pt x="59909" y="95081"/>
                  <a:pt x="53433" y="93896"/>
                  <a:pt x="47460" y="93896"/>
                </a:cubicBezTo>
                <a:cubicBezTo>
                  <a:pt x="17332" y="93896"/>
                  <a:pt x="1" y="124030"/>
                  <a:pt x="12313" y="150071"/>
                </a:cubicBezTo>
                <a:cubicBezTo>
                  <a:pt x="19223" y="164795"/>
                  <a:pt x="29540" y="168076"/>
                  <a:pt x="41648" y="168076"/>
                </a:cubicBezTo>
                <a:cubicBezTo>
                  <a:pt x="51382" y="168076"/>
                  <a:pt x="62272" y="165955"/>
                  <a:pt x="73479" y="165955"/>
                </a:cubicBezTo>
                <a:cubicBezTo>
                  <a:pt x="86528" y="165955"/>
                  <a:pt x="100005" y="168830"/>
                  <a:pt x="112584" y="181275"/>
                </a:cubicBezTo>
                <a:cubicBezTo>
                  <a:pt x="123109" y="191650"/>
                  <a:pt x="135906" y="195830"/>
                  <a:pt x="148277" y="195830"/>
                </a:cubicBezTo>
                <a:cubicBezTo>
                  <a:pt x="168129" y="195830"/>
                  <a:pt x="186885" y="185066"/>
                  <a:pt x="193400" y="171875"/>
                </a:cubicBezTo>
                <a:cubicBezTo>
                  <a:pt x="213115" y="132315"/>
                  <a:pt x="187003" y="136231"/>
                  <a:pt x="220818" y="61420"/>
                </a:cubicBezTo>
                <a:cubicBezTo>
                  <a:pt x="237196" y="25134"/>
                  <a:pt x="211900" y="0"/>
                  <a:pt x="182493" y="0"/>
                </a:cubicBezTo>
                <a:close/>
              </a:path>
            </a:pathLst>
          </a:custGeom>
          <a:solidFill>
            <a:srgbClr val="69AD96"/>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9"/>
          <p:cNvSpPr/>
          <p:nvPr/>
        </p:nvSpPr>
        <p:spPr>
          <a:xfrm rot="-8470773">
            <a:off x="7342721" y="3320769"/>
            <a:ext cx="1971764" cy="2932586"/>
          </a:xfrm>
          <a:custGeom>
            <a:rect b="b" l="l" r="r" t="t"/>
            <a:pathLst>
              <a:path extrusionOk="0" h="153061" w="283176">
                <a:moveTo>
                  <a:pt x="168404" y="0"/>
                </a:moveTo>
                <a:cubicBezTo>
                  <a:pt x="157709" y="0"/>
                  <a:pt x="146666" y="1269"/>
                  <a:pt x="137470" y="1958"/>
                </a:cubicBezTo>
                <a:cubicBezTo>
                  <a:pt x="99769" y="4776"/>
                  <a:pt x="61970" y="14736"/>
                  <a:pt x="30657" y="36550"/>
                </a:cubicBezTo>
                <a:cubicBezTo>
                  <a:pt x="16422" y="46461"/>
                  <a:pt x="2915" y="60284"/>
                  <a:pt x="1336" y="77580"/>
                </a:cubicBezTo>
                <a:cubicBezTo>
                  <a:pt x="0" y="92204"/>
                  <a:pt x="7774" y="106560"/>
                  <a:pt x="18778" y="116301"/>
                </a:cubicBezTo>
                <a:cubicBezTo>
                  <a:pt x="29807" y="126043"/>
                  <a:pt x="43726" y="131800"/>
                  <a:pt x="57670" y="136415"/>
                </a:cubicBezTo>
                <a:cubicBezTo>
                  <a:pt x="91058" y="147472"/>
                  <a:pt x="125903" y="153060"/>
                  <a:pt x="160873" y="153060"/>
                </a:cubicBezTo>
                <a:cubicBezTo>
                  <a:pt x="176382" y="153060"/>
                  <a:pt x="191917" y="151961"/>
                  <a:pt x="207359" y="149752"/>
                </a:cubicBezTo>
                <a:cubicBezTo>
                  <a:pt x="222226" y="147614"/>
                  <a:pt x="237360" y="144286"/>
                  <a:pt x="249871" y="135929"/>
                </a:cubicBezTo>
                <a:cubicBezTo>
                  <a:pt x="275062" y="119095"/>
                  <a:pt x="283175" y="80398"/>
                  <a:pt x="265102" y="56057"/>
                </a:cubicBezTo>
                <a:cubicBezTo>
                  <a:pt x="255968" y="43789"/>
                  <a:pt x="242097" y="36137"/>
                  <a:pt x="229125" y="28024"/>
                </a:cubicBezTo>
                <a:cubicBezTo>
                  <a:pt x="217003" y="20420"/>
                  <a:pt x="204881" y="7643"/>
                  <a:pt x="191278" y="3027"/>
                </a:cubicBezTo>
                <a:cubicBezTo>
                  <a:pt x="184502" y="737"/>
                  <a:pt x="176554" y="0"/>
                  <a:pt x="168404" y="0"/>
                </a:cubicBezTo>
                <a:close/>
              </a:path>
            </a:pathLst>
          </a:custGeom>
          <a:solidFill>
            <a:srgbClr val="69AD96"/>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9"/>
          <p:cNvSpPr/>
          <p:nvPr/>
        </p:nvSpPr>
        <p:spPr>
          <a:xfrm rot="3678473">
            <a:off x="-2118991" y="2423734"/>
            <a:ext cx="6973552" cy="5362801"/>
          </a:xfrm>
          <a:custGeom>
            <a:rect b="b" l="l" r="r" t="t"/>
            <a:pathLst>
              <a:path extrusionOk="0" h="195830" w="237196">
                <a:moveTo>
                  <a:pt x="182493" y="0"/>
                </a:moveTo>
                <a:cubicBezTo>
                  <a:pt x="160794" y="0"/>
                  <a:pt x="136857" y="13684"/>
                  <a:pt x="125770" y="46667"/>
                </a:cubicBezTo>
                <a:cubicBezTo>
                  <a:pt x="112501" y="86475"/>
                  <a:pt x="99703" y="101135"/>
                  <a:pt x="82683" y="101135"/>
                </a:cubicBezTo>
                <a:cubicBezTo>
                  <a:pt x="77764" y="101135"/>
                  <a:pt x="72494" y="99911"/>
                  <a:pt x="66757" y="97716"/>
                </a:cubicBezTo>
                <a:cubicBezTo>
                  <a:pt x="59909" y="95081"/>
                  <a:pt x="53433" y="93896"/>
                  <a:pt x="47460" y="93896"/>
                </a:cubicBezTo>
                <a:cubicBezTo>
                  <a:pt x="17332" y="93896"/>
                  <a:pt x="1" y="124030"/>
                  <a:pt x="12313" y="150071"/>
                </a:cubicBezTo>
                <a:cubicBezTo>
                  <a:pt x="19223" y="164795"/>
                  <a:pt x="29540" y="168076"/>
                  <a:pt x="41648" y="168076"/>
                </a:cubicBezTo>
                <a:cubicBezTo>
                  <a:pt x="51382" y="168076"/>
                  <a:pt x="62272" y="165955"/>
                  <a:pt x="73479" y="165955"/>
                </a:cubicBezTo>
                <a:cubicBezTo>
                  <a:pt x="86528" y="165955"/>
                  <a:pt x="100005" y="168830"/>
                  <a:pt x="112584" y="181275"/>
                </a:cubicBezTo>
                <a:cubicBezTo>
                  <a:pt x="123109" y="191650"/>
                  <a:pt x="135906" y="195830"/>
                  <a:pt x="148277" y="195830"/>
                </a:cubicBezTo>
                <a:cubicBezTo>
                  <a:pt x="168129" y="195830"/>
                  <a:pt x="186885" y="185066"/>
                  <a:pt x="193400" y="171875"/>
                </a:cubicBezTo>
                <a:cubicBezTo>
                  <a:pt x="213115" y="132315"/>
                  <a:pt x="187003" y="136231"/>
                  <a:pt x="220818" y="61420"/>
                </a:cubicBezTo>
                <a:cubicBezTo>
                  <a:pt x="237196" y="25134"/>
                  <a:pt x="211900" y="0"/>
                  <a:pt x="182493" y="0"/>
                </a:cubicBezTo>
                <a:close/>
              </a:path>
            </a:pathLst>
          </a:custGeom>
          <a:solidFill>
            <a:srgbClr val="436188"/>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6188"/>
              </a:solidFill>
            </a:endParaRPr>
          </a:p>
        </p:txBody>
      </p:sp>
      <p:pic>
        <p:nvPicPr>
          <p:cNvPr id="147" name="Google Shape;147;p19"/>
          <p:cNvPicPr preferRelativeResize="0"/>
          <p:nvPr/>
        </p:nvPicPr>
        <p:blipFill>
          <a:blip r:embed="rId3">
            <a:alphaModFix/>
          </a:blip>
          <a:stretch>
            <a:fillRect/>
          </a:stretch>
        </p:blipFill>
        <p:spPr>
          <a:xfrm>
            <a:off x="8277225" y="4276753"/>
            <a:ext cx="866775" cy="866750"/>
          </a:xfrm>
          <a:prstGeom prst="rect">
            <a:avLst/>
          </a:prstGeom>
          <a:noFill/>
          <a:ln>
            <a:noFill/>
          </a:ln>
          <a:effectLst>
            <a:outerShdw blurRad="57150" rotWithShape="0" algn="bl" dir="5400000" dist="19050">
              <a:schemeClr val="dk1"/>
            </a:outerShdw>
          </a:effectLst>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pic>
        <p:nvPicPr>
          <p:cNvPr id="152" name="Google Shape;152;p20"/>
          <p:cNvPicPr preferRelativeResize="0"/>
          <p:nvPr/>
        </p:nvPicPr>
        <p:blipFill>
          <a:blip r:embed="rId3">
            <a:alphaModFix/>
          </a:blip>
          <a:stretch>
            <a:fillRect/>
          </a:stretch>
        </p:blipFill>
        <p:spPr>
          <a:xfrm>
            <a:off x="5578054" y="2078100"/>
            <a:ext cx="2760600" cy="2760600"/>
          </a:xfrm>
          <a:prstGeom prst="rect">
            <a:avLst/>
          </a:prstGeom>
          <a:noFill/>
          <a:ln>
            <a:noFill/>
          </a:ln>
          <a:effectLst>
            <a:outerShdw blurRad="57150" rotWithShape="0" algn="bl" dir="5400000" dist="19050">
              <a:srgbClr val="000000">
                <a:alpha val="50000"/>
              </a:srgbClr>
            </a:outerShdw>
          </a:effectLst>
        </p:spPr>
      </p:pic>
      <p:sp>
        <p:nvSpPr>
          <p:cNvPr id="153" name="Google Shape;153;p20"/>
          <p:cNvSpPr txBox="1"/>
          <p:nvPr/>
        </p:nvSpPr>
        <p:spPr>
          <a:xfrm>
            <a:off x="571500" y="217025"/>
            <a:ext cx="6207000" cy="6465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l">
              <a:spcBef>
                <a:spcPts val="0"/>
              </a:spcBef>
              <a:spcAft>
                <a:spcPts val="0"/>
              </a:spcAft>
              <a:buNone/>
            </a:pPr>
            <a:r>
              <a:rPr b="1" lang="en" sz="3000">
                <a:solidFill>
                  <a:schemeClr val="dk1"/>
                </a:solidFill>
                <a:latin typeface="Montserrat"/>
                <a:ea typeface="Montserrat"/>
                <a:cs typeface="Montserrat"/>
                <a:sym typeface="Montserrat"/>
              </a:rPr>
              <a:t>Incremental Design</a:t>
            </a:r>
            <a:endParaRPr b="1" sz="3000">
              <a:solidFill>
                <a:schemeClr val="dk1"/>
              </a:solidFill>
              <a:latin typeface="Montserrat"/>
              <a:ea typeface="Montserrat"/>
              <a:cs typeface="Montserrat"/>
              <a:sym typeface="Montserrat"/>
            </a:endParaRPr>
          </a:p>
        </p:txBody>
      </p:sp>
      <p:pic>
        <p:nvPicPr>
          <p:cNvPr id="154" name="Google Shape;154;p20"/>
          <p:cNvPicPr preferRelativeResize="0"/>
          <p:nvPr/>
        </p:nvPicPr>
        <p:blipFill>
          <a:blip r:embed="rId4">
            <a:alphaModFix/>
          </a:blip>
          <a:stretch>
            <a:fillRect/>
          </a:stretch>
        </p:blipFill>
        <p:spPr>
          <a:xfrm>
            <a:off x="8277225" y="4276753"/>
            <a:ext cx="866775" cy="866750"/>
          </a:xfrm>
          <a:prstGeom prst="rect">
            <a:avLst/>
          </a:prstGeom>
          <a:noFill/>
          <a:ln>
            <a:noFill/>
          </a:ln>
          <a:effectLst>
            <a:outerShdw blurRad="57150" rotWithShape="0" algn="bl" dir="5400000" dist="19050">
              <a:schemeClr val="dk1"/>
            </a:outerShdw>
          </a:effectLst>
        </p:spPr>
      </p:pic>
      <p:sp>
        <p:nvSpPr>
          <p:cNvPr id="155" name="Google Shape;155;p20"/>
          <p:cNvSpPr txBox="1"/>
          <p:nvPr/>
        </p:nvSpPr>
        <p:spPr>
          <a:xfrm>
            <a:off x="571500" y="969900"/>
            <a:ext cx="7357200" cy="1416000"/>
          </a:xfrm>
          <a:prstGeom prst="rect">
            <a:avLst/>
          </a:prstGeom>
          <a:noFill/>
          <a:ln>
            <a:noFill/>
          </a:ln>
        </p:spPr>
        <p:txBody>
          <a:bodyPr anchorCtr="0" anchor="t" bIns="91425" lIns="91425" spcFirstLastPara="1" rIns="91425" wrap="square" tIns="91425">
            <a:spAutoFit/>
          </a:bodyPr>
          <a:lstStyle/>
          <a:p>
            <a:pPr indent="-355600" lvl="0" marL="457200" rtl="0" algn="l">
              <a:spcBef>
                <a:spcPts val="0"/>
              </a:spcBef>
              <a:spcAft>
                <a:spcPts val="0"/>
              </a:spcAft>
              <a:buClr>
                <a:schemeClr val="dk1"/>
              </a:buClr>
              <a:buSzPts val="2000"/>
              <a:buFont typeface="Montserrat"/>
              <a:buChar char="●"/>
            </a:pPr>
            <a:r>
              <a:rPr lang="en" sz="2000">
                <a:solidFill>
                  <a:schemeClr val="dk1"/>
                </a:solidFill>
                <a:latin typeface="Montserrat"/>
                <a:ea typeface="Montserrat"/>
                <a:cs typeface="Montserrat"/>
                <a:sym typeface="Montserrat"/>
              </a:rPr>
              <a:t>Usability Survey</a:t>
            </a:r>
            <a:endParaRPr sz="2000">
              <a:solidFill>
                <a:schemeClr val="dk1"/>
              </a:solidFill>
              <a:latin typeface="Montserrat"/>
              <a:ea typeface="Montserrat"/>
              <a:cs typeface="Montserrat"/>
              <a:sym typeface="Montserrat"/>
            </a:endParaRPr>
          </a:p>
          <a:p>
            <a:pPr indent="-355600" lvl="0" marL="457200" rtl="0" algn="l">
              <a:spcBef>
                <a:spcPts val="0"/>
              </a:spcBef>
              <a:spcAft>
                <a:spcPts val="0"/>
              </a:spcAft>
              <a:buClr>
                <a:schemeClr val="dk1"/>
              </a:buClr>
              <a:buSzPts val="2000"/>
              <a:buFont typeface="Montserrat"/>
              <a:buChar char="●"/>
            </a:pPr>
            <a:r>
              <a:rPr lang="en" sz="2000">
                <a:solidFill>
                  <a:schemeClr val="dk1"/>
                </a:solidFill>
                <a:latin typeface="Montserrat"/>
                <a:ea typeface="Montserrat"/>
                <a:cs typeface="Montserrat"/>
                <a:sym typeface="Montserrat"/>
              </a:rPr>
              <a:t>Project Supervisor Feedback</a:t>
            </a:r>
            <a:endParaRPr sz="2000">
              <a:solidFill>
                <a:schemeClr val="dk1"/>
              </a:solidFill>
              <a:latin typeface="Montserrat"/>
              <a:ea typeface="Montserrat"/>
              <a:cs typeface="Montserrat"/>
              <a:sym typeface="Montserrat"/>
            </a:endParaRPr>
          </a:p>
          <a:p>
            <a:pPr indent="-355600" lvl="0" marL="457200" rtl="0" algn="l">
              <a:spcBef>
                <a:spcPts val="0"/>
              </a:spcBef>
              <a:spcAft>
                <a:spcPts val="0"/>
              </a:spcAft>
              <a:buClr>
                <a:schemeClr val="dk1"/>
              </a:buClr>
              <a:buSzPts val="2000"/>
              <a:buFont typeface="Montserrat"/>
              <a:buChar char="●"/>
            </a:pPr>
            <a:r>
              <a:rPr lang="en" sz="2000">
                <a:solidFill>
                  <a:schemeClr val="dk1"/>
                </a:solidFill>
                <a:latin typeface="Montserrat"/>
                <a:ea typeface="Montserrat"/>
                <a:cs typeface="Montserrat"/>
                <a:sym typeface="Montserrat"/>
              </a:rPr>
              <a:t>Real Feedback from Auto Repair Shops</a:t>
            </a:r>
            <a:endParaRPr sz="2000">
              <a:solidFill>
                <a:schemeClr val="dk1"/>
              </a:solidFill>
              <a:latin typeface="Montserrat"/>
              <a:ea typeface="Montserrat"/>
              <a:cs typeface="Montserrat"/>
              <a:sym typeface="Montserrat"/>
            </a:endParaRPr>
          </a:p>
          <a:p>
            <a:pPr indent="-355600" lvl="0" marL="457200" rtl="0" algn="l">
              <a:spcBef>
                <a:spcPts val="0"/>
              </a:spcBef>
              <a:spcAft>
                <a:spcPts val="0"/>
              </a:spcAft>
              <a:buClr>
                <a:schemeClr val="dk1"/>
              </a:buClr>
              <a:buSzPts val="2000"/>
              <a:buFont typeface="Montserrat"/>
              <a:buChar char="●"/>
            </a:pPr>
            <a:r>
              <a:rPr lang="en" sz="2000">
                <a:solidFill>
                  <a:schemeClr val="dk1"/>
                </a:solidFill>
                <a:latin typeface="Montserrat"/>
                <a:ea typeface="Montserrat"/>
                <a:cs typeface="Montserrat"/>
                <a:sym typeface="Montserrat"/>
              </a:rPr>
              <a:t>TA and Instructor Feedback</a:t>
            </a:r>
            <a:endParaRPr sz="2000">
              <a:solidFill>
                <a:schemeClr val="dk1"/>
              </a:solidFill>
              <a:latin typeface="Montserrat"/>
              <a:ea typeface="Montserrat"/>
              <a:cs typeface="Montserrat"/>
              <a:sym typeface="Montserrat"/>
            </a:endParaRPr>
          </a:p>
        </p:txBody>
      </p:sp>
      <p:sp>
        <p:nvSpPr>
          <p:cNvPr id="156" name="Google Shape;156;p20"/>
          <p:cNvSpPr/>
          <p:nvPr/>
        </p:nvSpPr>
        <p:spPr>
          <a:xfrm rot="5394474">
            <a:off x="-1728966" y="3267720"/>
            <a:ext cx="4426676" cy="2372970"/>
          </a:xfrm>
          <a:custGeom>
            <a:rect b="b" l="l" r="r" t="t"/>
            <a:pathLst>
              <a:path extrusionOk="0" h="195830" w="237196">
                <a:moveTo>
                  <a:pt x="182493" y="0"/>
                </a:moveTo>
                <a:cubicBezTo>
                  <a:pt x="160794" y="0"/>
                  <a:pt x="136857" y="13684"/>
                  <a:pt x="125770" y="46667"/>
                </a:cubicBezTo>
                <a:cubicBezTo>
                  <a:pt x="112501" y="86475"/>
                  <a:pt x="99703" y="101135"/>
                  <a:pt x="82683" y="101135"/>
                </a:cubicBezTo>
                <a:cubicBezTo>
                  <a:pt x="77764" y="101135"/>
                  <a:pt x="72494" y="99911"/>
                  <a:pt x="66757" y="97716"/>
                </a:cubicBezTo>
                <a:cubicBezTo>
                  <a:pt x="59909" y="95081"/>
                  <a:pt x="53433" y="93896"/>
                  <a:pt x="47460" y="93896"/>
                </a:cubicBezTo>
                <a:cubicBezTo>
                  <a:pt x="17332" y="93896"/>
                  <a:pt x="1" y="124030"/>
                  <a:pt x="12313" y="150071"/>
                </a:cubicBezTo>
                <a:cubicBezTo>
                  <a:pt x="19223" y="164795"/>
                  <a:pt x="29540" y="168076"/>
                  <a:pt x="41648" y="168076"/>
                </a:cubicBezTo>
                <a:cubicBezTo>
                  <a:pt x="51382" y="168076"/>
                  <a:pt x="62272" y="165955"/>
                  <a:pt x="73479" y="165955"/>
                </a:cubicBezTo>
                <a:cubicBezTo>
                  <a:pt x="86528" y="165955"/>
                  <a:pt x="100005" y="168830"/>
                  <a:pt x="112584" y="181275"/>
                </a:cubicBezTo>
                <a:cubicBezTo>
                  <a:pt x="123109" y="191650"/>
                  <a:pt x="135906" y="195830"/>
                  <a:pt x="148277" y="195830"/>
                </a:cubicBezTo>
                <a:cubicBezTo>
                  <a:pt x="168129" y="195830"/>
                  <a:pt x="186885" y="185066"/>
                  <a:pt x="193400" y="171875"/>
                </a:cubicBezTo>
                <a:cubicBezTo>
                  <a:pt x="213115" y="132315"/>
                  <a:pt x="187003" y="136231"/>
                  <a:pt x="220818" y="61420"/>
                </a:cubicBezTo>
                <a:cubicBezTo>
                  <a:pt x="237196" y="25134"/>
                  <a:pt x="211900" y="0"/>
                  <a:pt x="182493" y="0"/>
                </a:cubicBezTo>
                <a:close/>
              </a:path>
            </a:pathLst>
          </a:custGeom>
          <a:solidFill>
            <a:srgbClr val="436188"/>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20"/>
          <p:cNvSpPr/>
          <p:nvPr/>
        </p:nvSpPr>
        <p:spPr>
          <a:xfrm rot="-6644295">
            <a:off x="7268287" y="-1086817"/>
            <a:ext cx="2706223" cy="2253480"/>
          </a:xfrm>
          <a:custGeom>
            <a:rect b="b" l="l" r="r" t="t"/>
            <a:pathLst>
              <a:path extrusionOk="0" h="195830" w="237196">
                <a:moveTo>
                  <a:pt x="182493" y="0"/>
                </a:moveTo>
                <a:cubicBezTo>
                  <a:pt x="160794" y="0"/>
                  <a:pt x="136857" y="13684"/>
                  <a:pt x="125770" y="46667"/>
                </a:cubicBezTo>
                <a:cubicBezTo>
                  <a:pt x="112501" y="86475"/>
                  <a:pt x="99703" y="101135"/>
                  <a:pt x="82683" y="101135"/>
                </a:cubicBezTo>
                <a:cubicBezTo>
                  <a:pt x="77764" y="101135"/>
                  <a:pt x="72494" y="99911"/>
                  <a:pt x="66757" y="97716"/>
                </a:cubicBezTo>
                <a:cubicBezTo>
                  <a:pt x="59909" y="95081"/>
                  <a:pt x="53433" y="93896"/>
                  <a:pt x="47460" y="93896"/>
                </a:cubicBezTo>
                <a:cubicBezTo>
                  <a:pt x="17332" y="93896"/>
                  <a:pt x="1" y="124030"/>
                  <a:pt x="12313" y="150071"/>
                </a:cubicBezTo>
                <a:cubicBezTo>
                  <a:pt x="19223" y="164795"/>
                  <a:pt x="29540" y="168076"/>
                  <a:pt x="41648" y="168076"/>
                </a:cubicBezTo>
                <a:cubicBezTo>
                  <a:pt x="51382" y="168076"/>
                  <a:pt x="62272" y="165955"/>
                  <a:pt x="73479" y="165955"/>
                </a:cubicBezTo>
                <a:cubicBezTo>
                  <a:pt x="86528" y="165955"/>
                  <a:pt x="100005" y="168830"/>
                  <a:pt x="112584" y="181275"/>
                </a:cubicBezTo>
                <a:cubicBezTo>
                  <a:pt x="123109" y="191650"/>
                  <a:pt x="135906" y="195830"/>
                  <a:pt x="148277" y="195830"/>
                </a:cubicBezTo>
                <a:cubicBezTo>
                  <a:pt x="168129" y="195830"/>
                  <a:pt x="186885" y="185066"/>
                  <a:pt x="193400" y="171875"/>
                </a:cubicBezTo>
                <a:cubicBezTo>
                  <a:pt x="213115" y="132315"/>
                  <a:pt x="187003" y="136231"/>
                  <a:pt x="220818" y="61420"/>
                </a:cubicBezTo>
                <a:cubicBezTo>
                  <a:pt x="237196" y="25134"/>
                  <a:pt x="211900" y="0"/>
                  <a:pt x="182493" y="0"/>
                </a:cubicBezTo>
                <a:close/>
              </a:path>
            </a:pathLst>
          </a:custGeom>
          <a:solidFill>
            <a:srgbClr val="69AD96"/>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pic>
        <p:nvPicPr>
          <p:cNvPr id="162" name="Google Shape;162;p21"/>
          <p:cNvPicPr preferRelativeResize="0"/>
          <p:nvPr/>
        </p:nvPicPr>
        <p:blipFill>
          <a:blip r:embed="rId3">
            <a:alphaModFix/>
          </a:blip>
          <a:stretch>
            <a:fillRect/>
          </a:stretch>
        </p:blipFill>
        <p:spPr>
          <a:xfrm>
            <a:off x="7028325" y="2954875"/>
            <a:ext cx="1861800" cy="930900"/>
          </a:xfrm>
          <a:prstGeom prst="rect">
            <a:avLst/>
          </a:prstGeom>
          <a:noFill/>
          <a:ln>
            <a:noFill/>
          </a:ln>
        </p:spPr>
      </p:pic>
      <p:sp>
        <p:nvSpPr>
          <p:cNvPr id="163" name="Google Shape;163;p21"/>
          <p:cNvSpPr/>
          <p:nvPr/>
        </p:nvSpPr>
        <p:spPr>
          <a:xfrm rot="-1451482">
            <a:off x="6227305" y="4189777"/>
            <a:ext cx="4129950" cy="3332110"/>
          </a:xfrm>
          <a:custGeom>
            <a:rect b="b" l="l" r="r" t="t"/>
            <a:pathLst>
              <a:path extrusionOk="0" h="195830" w="237196">
                <a:moveTo>
                  <a:pt x="182493" y="0"/>
                </a:moveTo>
                <a:cubicBezTo>
                  <a:pt x="160794" y="0"/>
                  <a:pt x="136857" y="13684"/>
                  <a:pt x="125770" y="46667"/>
                </a:cubicBezTo>
                <a:cubicBezTo>
                  <a:pt x="112501" y="86475"/>
                  <a:pt x="99703" y="101135"/>
                  <a:pt x="82683" y="101135"/>
                </a:cubicBezTo>
                <a:cubicBezTo>
                  <a:pt x="77764" y="101135"/>
                  <a:pt x="72494" y="99911"/>
                  <a:pt x="66757" y="97716"/>
                </a:cubicBezTo>
                <a:cubicBezTo>
                  <a:pt x="59909" y="95081"/>
                  <a:pt x="53433" y="93896"/>
                  <a:pt x="47460" y="93896"/>
                </a:cubicBezTo>
                <a:cubicBezTo>
                  <a:pt x="17332" y="93896"/>
                  <a:pt x="1" y="124030"/>
                  <a:pt x="12313" y="150071"/>
                </a:cubicBezTo>
                <a:cubicBezTo>
                  <a:pt x="19223" y="164795"/>
                  <a:pt x="29540" y="168076"/>
                  <a:pt x="41648" y="168076"/>
                </a:cubicBezTo>
                <a:cubicBezTo>
                  <a:pt x="51382" y="168076"/>
                  <a:pt x="62272" y="165955"/>
                  <a:pt x="73479" y="165955"/>
                </a:cubicBezTo>
                <a:cubicBezTo>
                  <a:pt x="86528" y="165955"/>
                  <a:pt x="100005" y="168830"/>
                  <a:pt x="112584" y="181275"/>
                </a:cubicBezTo>
                <a:cubicBezTo>
                  <a:pt x="123109" y="191650"/>
                  <a:pt x="135906" y="195830"/>
                  <a:pt x="148277" y="195830"/>
                </a:cubicBezTo>
                <a:cubicBezTo>
                  <a:pt x="168129" y="195830"/>
                  <a:pt x="186885" y="185066"/>
                  <a:pt x="193400" y="171875"/>
                </a:cubicBezTo>
                <a:cubicBezTo>
                  <a:pt x="213115" y="132315"/>
                  <a:pt x="187003" y="136231"/>
                  <a:pt x="220818" y="61420"/>
                </a:cubicBezTo>
                <a:cubicBezTo>
                  <a:pt x="237196" y="25134"/>
                  <a:pt x="211900" y="0"/>
                  <a:pt x="182493" y="0"/>
                </a:cubicBezTo>
                <a:close/>
              </a:path>
            </a:pathLst>
          </a:custGeom>
          <a:solidFill>
            <a:srgbClr val="436188"/>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21"/>
          <p:cNvSpPr/>
          <p:nvPr/>
        </p:nvSpPr>
        <p:spPr>
          <a:xfrm rot="-2496565">
            <a:off x="-1140225" y="3685770"/>
            <a:ext cx="2793171" cy="2769107"/>
          </a:xfrm>
          <a:custGeom>
            <a:rect b="b" l="l" r="r" t="t"/>
            <a:pathLst>
              <a:path extrusionOk="0" h="153061" w="283176">
                <a:moveTo>
                  <a:pt x="168404" y="0"/>
                </a:moveTo>
                <a:cubicBezTo>
                  <a:pt x="157709" y="0"/>
                  <a:pt x="146666" y="1269"/>
                  <a:pt x="137470" y="1958"/>
                </a:cubicBezTo>
                <a:cubicBezTo>
                  <a:pt x="99769" y="4776"/>
                  <a:pt x="61970" y="14736"/>
                  <a:pt x="30657" y="36550"/>
                </a:cubicBezTo>
                <a:cubicBezTo>
                  <a:pt x="16422" y="46461"/>
                  <a:pt x="2915" y="60284"/>
                  <a:pt x="1336" y="77580"/>
                </a:cubicBezTo>
                <a:cubicBezTo>
                  <a:pt x="0" y="92204"/>
                  <a:pt x="7774" y="106560"/>
                  <a:pt x="18778" y="116301"/>
                </a:cubicBezTo>
                <a:cubicBezTo>
                  <a:pt x="29807" y="126043"/>
                  <a:pt x="43726" y="131800"/>
                  <a:pt x="57670" y="136415"/>
                </a:cubicBezTo>
                <a:cubicBezTo>
                  <a:pt x="91058" y="147472"/>
                  <a:pt x="125903" y="153060"/>
                  <a:pt x="160873" y="153060"/>
                </a:cubicBezTo>
                <a:cubicBezTo>
                  <a:pt x="176382" y="153060"/>
                  <a:pt x="191917" y="151961"/>
                  <a:pt x="207359" y="149752"/>
                </a:cubicBezTo>
                <a:cubicBezTo>
                  <a:pt x="222226" y="147614"/>
                  <a:pt x="237360" y="144286"/>
                  <a:pt x="249871" y="135929"/>
                </a:cubicBezTo>
                <a:cubicBezTo>
                  <a:pt x="275062" y="119095"/>
                  <a:pt x="283175" y="80398"/>
                  <a:pt x="265102" y="56057"/>
                </a:cubicBezTo>
                <a:cubicBezTo>
                  <a:pt x="255968" y="43789"/>
                  <a:pt x="242097" y="36137"/>
                  <a:pt x="229125" y="28024"/>
                </a:cubicBezTo>
                <a:cubicBezTo>
                  <a:pt x="217003" y="20420"/>
                  <a:pt x="204881" y="7643"/>
                  <a:pt x="191278" y="3027"/>
                </a:cubicBezTo>
                <a:cubicBezTo>
                  <a:pt x="184502" y="737"/>
                  <a:pt x="176554" y="0"/>
                  <a:pt x="168404" y="0"/>
                </a:cubicBezTo>
                <a:close/>
              </a:path>
            </a:pathLst>
          </a:custGeom>
          <a:solidFill>
            <a:srgbClr val="69AD96"/>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21"/>
          <p:cNvSpPr/>
          <p:nvPr/>
        </p:nvSpPr>
        <p:spPr>
          <a:xfrm rot="-757159">
            <a:off x="7672196" y="-1293027"/>
            <a:ext cx="2235883" cy="2359170"/>
          </a:xfrm>
          <a:custGeom>
            <a:rect b="b" l="l" r="r" t="t"/>
            <a:pathLst>
              <a:path extrusionOk="0" h="153061" w="283176">
                <a:moveTo>
                  <a:pt x="168404" y="0"/>
                </a:moveTo>
                <a:cubicBezTo>
                  <a:pt x="157709" y="0"/>
                  <a:pt x="146666" y="1269"/>
                  <a:pt x="137470" y="1958"/>
                </a:cubicBezTo>
                <a:cubicBezTo>
                  <a:pt x="99769" y="4776"/>
                  <a:pt x="61970" y="14736"/>
                  <a:pt x="30657" y="36550"/>
                </a:cubicBezTo>
                <a:cubicBezTo>
                  <a:pt x="16422" y="46461"/>
                  <a:pt x="2915" y="60284"/>
                  <a:pt x="1336" y="77580"/>
                </a:cubicBezTo>
                <a:cubicBezTo>
                  <a:pt x="0" y="92204"/>
                  <a:pt x="7774" y="106560"/>
                  <a:pt x="18778" y="116301"/>
                </a:cubicBezTo>
                <a:cubicBezTo>
                  <a:pt x="29807" y="126043"/>
                  <a:pt x="43726" y="131800"/>
                  <a:pt x="57670" y="136415"/>
                </a:cubicBezTo>
                <a:cubicBezTo>
                  <a:pt x="91058" y="147472"/>
                  <a:pt x="125903" y="153060"/>
                  <a:pt x="160873" y="153060"/>
                </a:cubicBezTo>
                <a:cubicBezTo>
                  <a:pt x="176382" y="153060"/>
                  <a:pt x="191917" y="151961"/>
                  <a:pt x="207359" y="149752"/>
                </a:cubicBezTo>
                <a:cubicBezTo>
                  <a:pt x="222226" y="147614"/>
                  <a:pt x="237360" y="144286"/>
                  <a:pt x="249871" y="135929"/>
                </a:cubicBezTo>
                <a:cubicBezTo>
                  <a:pt x="275062" y="119095"/>
                  <a:pt x="283175" y="80398"/>
                  <a:pt x="265102" y="56057"/>
                </a:cubicBezTo>
                <a:cubicBezTo>
                  <a:pt x="255968" y="43789"/>
                  <a:pt x="242097" y="36137"/>
                  <a:pt x="229125" y="28024"/>
                </a:cubicBezTo>
                <a:cubicBezTo>
                  <a:pt x="217003" y="20420"/>
                  <a:pt x="204881" y="7643"/>
                  <a:pt x="191278" y="3027"/>
                </a:cubicBezTo>
                <a:cubicBezTo>
                  <a:pt x="184502" y="737"/>
                  <a:pt x="176554" y="0"/>
                  <a:pt x="168404" y="0"/>
                </a:cubicBezTo>
                <a:close/>
              </a:path>
            </a:pathLst>
          </a:custGeom>
          <a:solidFill>
            <a:srgbClr val="69AD96"/>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21"/>
          <p:cNvSpPr txBox="1"/>
          <p:nvPr/>
        </p:nvSpPr>
        <p:spPr>
          <a:xfrm>
            <a:off x="571500" y="217025"/>
            <a:ext cx="6207000" cy="6465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l">
              <a:spcBef>
                <a:spcPts val="0"/>
              </a:spcBef>
              <a:spcAft>
                <a:spcPts val="0"/>
              </a:spcAft>
              <a:buNone/>
            </a:pPr>
            <a:r>
              <a:rPr b="1" lang="en" sz="3000">
                <a:solidFill>
                  <a:schemeClr val="dk1"/>
                </a:solidFill>
                <a:latin typeface="Montserrat"/>
                <a:ea typeface="Montserrat"/>
                <a:cs typeface="Montserrat"/>
                <a:sym typeface="Montserrat"/>
              </a:rPr>
              <a:t>Technologies</a:t>
            </a:r>
            <a:endParaRPr b="1" sz="3000">
              <a:solidFill>
                <a:schemeClr val="dk1"/>
              </a:solidFill>
              <a:latin typeface="Montserrat"/>
              <a:ea typeface="Montserrat"/>
              <a:cs typeface="Montserrat"/>
              <a:sym typeface="Montserrat"/>
            </a:endParaRPr>
          </a:p>
        </p:txBody>
      </p:sp>
      <p:pic>
        <p:nvPicPr>
          <p:cNvPr id="167" name="Google Shape;167;p21"/>
          <p:cNvPicPr preferRelativeResize="0"/>
          <p:nvPr/>
        </p:nvPicPr>
        <p:blipFill>
          <a:blip r:embed="rId4">
            <a:alphaModFix/>
          </a:blip>
          <a:stretch>
            <a:fillRect/>
          </a:stretch>
        </p:blipFill>
        <p:spPr>
          <a:xfrm>
            <a:off x="8277225" y="4276753"/>
            <a:ext cx="866775" cy="866750"/>
          </a:xfrm>
          <a:prstGeom prst="rect">
            <a:avLst/>
          </a:prstGeom>
          <a:noFill/>
          <a:ln>
            <a:noFill/>
          </a:ln>
          <a:effectLst>
            <a:outerShdw blurRad="57150" rotWithShape="0" algn="bl" dir="5400000" dist="19050">
              <a:schemeClr val="dk1"/>
            </a:outerShdw>
          </a:effectLst>
        </p:spPr>
      </p:pic>
      <p:sp>
        <p:nvSpPr>
          <p:cNvPr id="168" name="Google Shape;168;p21"/>
          <p:cNvSpPr txBox="1"/>
          <p:nvPr/>
        </p:nvSpPr>
        <p:spPr>
          <a:xfrm>
            <a:off x="571500" y="969900"/>
            <a:ext cx="73572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000">
              <a:solidFill>
                <a:schemeClr val="dk1"/>
              </a:solidFill>
              <a:latin typeface="Montserrat"/>
              <a:ea typeface="Montserrat"/>
              <a:cs typeface="Montserrat"/>
              <a:sym typeface="Montserrat"/>
            </a:endParaRPr>
          </a:p>
        </p:txBody>
      </p:sp>
      <p:pic>
        <p:nvPicPr>
          <p:cNvPr id="169" name="Google Shape;169;p21"/>
          <p:cNvPicPr preferRelativeResize="0"/>
          <p:nvPr/>
        </p:nvPicPr>
        <p:blipFill>
          <a:blip r:embed="rId5">
            <a:alphaModFix/>
          </a:blip>
          <a:stretch>
            <a:fillRect/>
          </a:stretch>
        </p:blipFill>
        <p:spPr>
          <a:xfrm>
            <a:off x="1945400" y="4310900"/>
            <a:ext cx="2701850" cy="618725"/>
          </a:xfrm>
          <a:prstGeom prst="rect">
            <a:avLst/>
          </a:prstGeom>
          <a:noFill/>
          <a:ln>
            <a:noFill/>
          </a:ln>
        </p:spPr>
      </p:pic>
      <p:pic>
        <p:nvPicPr>
          <p:cNvPr id="170" name="Google Shape;170;p21"/>
          <p:cNvPicPr preferRelativeResize="0"/>
          <p:nvPr/>
        </p:nvPicPr>
        <p:blipFill>
          <a:blip r:embed="rId6">
            <a:alphaModFix/>
          </a:blip>
          <a:stretch>
            <a:fillRect/>
          </a:stretch>
        </p:blipFill>
        <p:spPr>
          <a:xfrm>
            <a:off x="348275" y="969900"/>
            <a:ext cx="2240671" cy="752725"/>
          </a:xfrm>
          <a:prstGeom prst="rect">
            <a:avLst/>
          </a:prstGeom>
          <a:noFill/>
          <a:ln>
            <a:noFill/>
          </a:ln>
        </p:spPr>
      </p:pic>
      <p:pic>
        <p:nvPicPr>
          <p:cNvPr id="171" name="Google Shape;171;p21"/>
          <p:cNvPicPr preferRelativeResize="0"/>
          <p:nvPr/>
        </p:nvPicPr>
        <p:blipFill>
          <a:blip r:embed="rId7">
            <a:alphaModFix/>
          </a:blip>
          <a:stretch>
            <a:fillRect/>
          </a:stretch>
        </p:blipFill>
        <p:spPr>
          <a:xfrm>
            <a:off x="3355538" y="810225"/>
            <a:ext cx="1789123" cy="1072074"/>
          </a:xfrm>
          <a:prstGeom prst="rect">
            <a:avLst/>
          </a:prstGeom>
          <a:noFill/>
          <a:ln>
            <a:noFill/>
          </a:ln>
        </p:spPr>
      </p:pic>
      <p:pic>
        <p:nvPicPr>
          <p:cNvPr id="172" name="Google Shape;172;p21"/>
          <p:cNvPicPr preferRelativeResize="0"/>
          <p:nvPr/>
        </p:nvPicPr>
        <p:blipFill>
          <a:blip r:embed="rId8">
            <a:alphaModFix/>
          </a:blip>
          <a:stretch>
            <a:fillRect/>
          </a:stretch>
        </p:blipFill>
        <p:spPr>
          <a:xfrm>
            <a:off x="5786107" y="863525"/>
            <a:ext cx="2800893" cy="752725"/>
          </a:xfrm>
          <a:prstGeom prst="rect">
            <a:avLst/>
          </a:prstGeom>
          <a:noFill/>
          <a:ln>
            <a:noFill/>
          </a:ln>
        </p:spPr>
      </p:pic>
      <p:pic>
        <p:nvPicPr>
          <p:cNvPr id="173" name="Google Shape;173;p21"/>
          <p:cNvPicPr preferRelativeResize="0"/>
          <p:nvPr/>
        </p:nvPicPr>
        <p:blipFill>
          <a:blip r:embed="rId9">
            <a:alphaModFix/>
          </a:blip>
          <a:stretch>
            <a:fillRect/>
          </a:stretch>
        </p:blipFill>
        <p:spPr>
          <a:xfrm>
            <a:off x="4837234" y="2082388"/>
            <a:ext cx="2346568" cy="579762"/>
          </a:xfrm>
          <a:prstGeom prst="rect">
            <a:avLst/>
          </a:prstGeom>
          <a:noFill/>
          <a:ln>
            <a:noFill/>
          </a:ln>
        </p:spPr>
      </p:pic>
      <p:pic>
        <p:nvPicPr>
          <p:cNvPr id="174" name="Google Shape;174;p21"/>
          <p:cNvPicPr preferRelativeResize="0"/>
          <p:nvPr/>
        </p:nvPicPr>
        <p:blipFill>
          <a:blip r:embed="rId10">
            <a:alphaModFix/>
          </a:blip>
          <a:stretch>
            <a:fillRect/>
          </a:stretch>
        </p:blipFill>
        <p:spPr>
          <a:xfrm>
            <a:off x="7282199" y="2015649"/>
            <a:ext cx="646500" cy="646500"/>
          </a:xfrm>
          <a:prstGeom prst="rect">
            <a:avLst/>
          </a:prstGeom>
          <a:noFill/>
          <a:ln>
            <a:noFill/>
          </a:ln>
        </p:spPr>
      </p:pic>
      <p:pic>
        <p:nvPicPr>
          <p:cNvPr id="175" name="Google Shape;175;p21"/>
          <p:cNvPicPr preferRelativeResize="0"/>
          <p:nvPr/>
        </p:nvPicPr>
        <p:blipFill>
          <a:blip r:embed="rId11">
            <a:alphaModFix/>
          </a:blip>
          <a:stretch>
            <a:fillRect/>
          </a:stretch>
        </p:blipFill>
        <p:spPr>
          <a:xfrm>
            <a:off x="5144650" y="4178501"/>
            <a:ext cx="2741501" cy="704750"/>
          </a:xfrm>
          <a:prstGeom prst="rect">
            <a:avLst/>
          </a:prstGeom>
          <a:noFill/>
          <a:ln>
            <a:noFill/>
          </a:ln>
        </p:spPr>
      </p:pic>
      <p:pic>
        <p:nvPicPr>
          <p:cNvPr id="176" name="Google Shape;176;p21"/>
          <p:cNvPicPr preferRelativeResize="0"/>
          <p:nvPr/>
        </p:nvPicPr>
        <p:blipFill>
          <a:blip r:embed="rId12">
            <a:alphaModFix/>
          </a:blip>
          <a:stretch>
            <a:fillRect/>
          </a:stretch>
        </p:blipFill>
        <p:spPr>
          <a:xfrm>
            <a:off x="499075" y="2750650"/>
            <a:ext cx="2606849" cy="1466351"/>
          </a:xfrm>
          <a:prstGeom prst="rect">
            <a:avLst/>
          </a:prstGeom>
          <a:noFill/>
          <a:ln>
            <a:noFill/>
          </a:ln>
        </p:spPr>
      </p:pic>
      <p:pic>
        <p:nvPicPr>
          <p:cNvPr id="177" name="Google Shape;177;p21"/>
          <p:cNvPicPr preferRelativeResize="0"/>
          <p:nvPr/>
        </p:nvPicPr>
        <p:blipFill>
          <a:blip r:embed="rId13">
            <a:alphaModFix/>
          </a:blip>
          <a:stretch>
            <a:fillRect/>
          </a:stretch>
        </p:blipFill>
        <p:spPr>
          <a:xfrm>
            <a:off x="928725" y="2075063"/>
            <a:ext cx="3173504" cy="675587"/>
          </a:xfrm>
          <a:prstGeom prst="rect">
            <a:avLst/>
          </a:prstGeom>
          <a:noFill/>
          <a:ln>
            <a:noFill/>
          </a:ln>
        </p:spPr>
      </p:pic>
      <p:pic>
        <p:nvPicPr>
          <p:cNvPr id="178" name="Google Shape;178;p21"/>
          <p:cNvPicPr preferRelativeResize="0"/>
          <p:nvPr/>
        </p:nvPicPr>
        <p:blipFill>
          <a:blip r:embed="rId14">
            <a:alphaModFix/>
          </a:blip>
          <a:stretch>
            <a:fillRect/>
          </a:stretch>
        </p:blipFill>
        <p:spPr>
          <a:xfrm>
            <a:off x="3605001" y="3276653"/>
            <a:ext cx="3173499" cy="50824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